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88" r:id="rId3"/>
    <p:sldId id="260" r:id="rId4"/>
    <p:sldId id="269" r:id="rId5"/>
    <p:sldId id="294" r:id="rId6"/>
    <p:sldId id="289" r:id="rId7"/>
    <p:sldId id="293" r:id="rId8"/>
    <p:sldId id="258" r:id="rId9"/>
    <p:sldId id="29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C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8" autoAdjust="0"/>
  </p:normalViewPr>
  <p:slideViewPr>
    <p:cSldViewPr>
      <p:cViewPr varScale="1">
        <p:scale>
          <a:sx n="83" d="100"/>
          <a:sy n="83" d="100"/>
        </p:scale>
        <p:origin x="23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01318-7310-442A-9E6E-4AFEF4EC6F4C}" type="datetimeFigureOut">
              <a:rPr lang="en-US" smtClean="0"/>
              <a:t>3/5/2020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BB9A3B-6281-4942-A49D-28855A964F2B}" type="slidenum">
              <a:rPr lang="en-US" smtClean="0"/>
              <a:t>‹#›</a:t>
            </a:fld>
            <a:endParaRPr lang="en-US"/>
          </a:p>
        </p:txBody>
      </p:sp>
    </p:spTree>
    <p:extLst>
      <p:ext uri="{BB962C8B-B14F-4D97-AF65-F5344CB8AC3E}">
        <p14:creationId xmlns:p14="http://schemas.microsoft.com/office/powerpoint/2010/main" val="47591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on Draft Recreational Use Changes in the 2021 Texas Surface Water Quality Standards</a:t>
            </a:r>
          </a:p>
        </p:txBody>
      </p:sp>
      <p:sp>
        <p:nvSpPr>
          <p:cNvPr id="4" name="Slide Number Placeholder 3"/>
          <p:cNvSpPr>
            <a:spLocks noGrp="1"/>
          </p:cNvSpPr>
          <p:nvPr>
            <p:ph type="sldNum" sz="quarter" idx="5"/>
          </p:nvPr>
        </p:nvSpPr>
        <p:spPr/>
        <p:txBody>
          <a:bodyPr/>
          <a:lstStyle/>
          <a:p>
            <a:fld id="{E5BB9A3B-6281-4942-A49D-28855A964F2B}" type="slidenum">
              <a:rPr lang="en-US" smtClean="0"/>
              <a:t>1</a:t>
            </a:fld>
            <a:endParaRPr lang="en-US"/>
          </a:p>
        </p:txBody>
      </p:sp>
    </p:spTree>
    <p:extLst>
      <p:ext uri="{BB962C8B-B14F-4D97-AF65-F5344CB8AC3E}">
        <p14:creationId xmlns:p14="http://schemas.microsoft.com/office/powerpoint/2010/main" val="347506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RUAA is a study required to make a change to a water body’s recreation use and associated criterion. The purpose of these studies is to determine the appropriate recreational category and associated bacteria criterion for a water body. Water bodies in the state of Texas have a presumed or designated use of primary contact recreation, with the exception of some water bodies that have a noncontact recreation designation or a site-specific secondary contact recreation use. </a:t>
            </a:r>
            <a:r>
              <a:rPr lang="en-US" sz="1200" b="0" kern="1200" dirty="0">
                <a:solidFill>
                  <a:schemeClr val="tx1"/>
                </a:solidFill>
                <a:effectLst/>
                <a:latin typeface="+mn-lt"/>
                <a:ea typeface="+mn-ea"/>
                <a:cs typeface="+mn-cs"/>
              </a:rPr>
              <a:t>Rita Blanca Lake has NCR that is not related to unsafe conditions due to ship or barge traffic. </a:t>
            </a:r>
            <a:r>
              <a:rPr lang="en-US" sz="1200" kern="1200" dirty="0">
                <a:solidFill>
                  <a:schemeClr val="tx1"/>
                </a:solidFill>
                <a:effectLst/>
                <a:latin typeface="+mn-lt"/>
                <a:ea typeface="+mn-ea"/>
                <a:cs typeface="+mn-cs"/>
              </a:rPr>
              <a:t>Cartoon images of swimming and fishing.</a:t>
            </a:r>
          </a:p>
        </p:txBody>
      </p:sp>
      <p:sp>
        <p:nvSpPr>
          <p:cNvPr id="4" name="Slide Number Placeholder 3"/>
          <p:cNvSpPr>
            <a:spLocks noGrp="1"/>
          </p:cNvSpPr>
          <p:nvPr>
            <p:ph type="sldNum" sz="quarter" idx="10"/>
          </p:nvPr>
        </p:nvSpPr>
        <p:spPr/>
        <p:txBody>
          <a:bodyPr/>
          <a:lstStyle/>
          <a:p>
            <a:fld id="{D304E702-5CD5-4E3F-BC2F-F92B16051AC1}" type="slidenum">
              <a:rPr lang="en-US" smtClean="0"/>
              <a:pPr/>
              <a:t>2</a:t>
            </a:fld>
            <a:endParaRPr lang="en-US"/>
          </a:p>
        </p:txBody>
      </p:sp>
    </p:spTree>
    <p:extLst>
      <p:ext uri="{BB962C8B-B14F-4D97-AF65-F5344CB8AC3E}">
        <p14:creationId xmlns:p14="http://schemas.microsoft.com/office/powerpoint/2010/main" val="247319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RUAAs document current and historical recreation use through interviews with stakeholders and historical information review. We document physical measurements of the stream and the potential for flow and habitat to support recreation. We also document the proximity to parks, residential areas, and public access from roadways. These studies are conducted during warm weather when water flow is most likely to support recreation and when recreation is most likely to occur.</a:t>
            </a:r>
          </a:p>
          <a:p>
            <a:r>
              <a:rPr lang="en-US" dirty="0"/>
              <a:t>Cartoon image of a swimmer.</a:t>
            </a:r>
          </a:p>
        </p:txBody>
      </p:sp>
      <p:sp>
        <p:nvSpPr>
          <p:cNvPr id="4" name="Slide Number Placeholder 3"/>
          <p:cNvSpPr>
            <a:spLocks noGrp="1"/>
          </p:cNvSpPr>
          <p:nvPr>
            <p:ph type="sldNum" sz="quarter" idx="5"/>
          </p:nvPr>
        </p:nvSpPr>
        <p:spPr/>
        <p:txBody>
          <a:bodyPr/>
          <a:lstStyle/>
          <a:p>
            <a:fld id="{E5BB9A3B-6281-4942-A49D-28855A964F2B}" type="slidenum">
              <a:rPr lang="en-US" smtClean="0"/>
              <a:t>3</a:t>
            </a:fld>
            <a:endParaRPr lang="en-US"/>
          </a:p>
        </p:txBody>
      </p:sp>
    </p:spTree>
    <p:extLst>
      <p:ext uri="{BB962C8B-B14F-4D97-AF65-F5344CB8AC3E}">
        <p14:creationId xmlns:p14="http://schemas.microsoft.com/office/powerpoint/2010/main" val="376143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These are the 2010 contact recreation standards. Primary contact recreation is appropriate for activities that involve a significant risk of ingestion such as swimming, tubing or wading by children. SCR 1 is for activities where there is no significant risk of ingestion such as fishing or boating. SCR 2 includes the same activities as SCR 1 but they are expected to occur less frequently due to physical characteristics of the water body. Noncontact applies to water bodies where activities do not involve a significant risk of water ingestion, such as birding, hiking, biking, or where there is no contact recreation because of unsafe conditions.</a:t>
            </a:r>
          </a:p>
          <a:p>
            <a:r>
              <a:rPr lang="en-US" sz="1200" kern="1200" dirty="0">
                <a:solidFill>
                  <a:schemeClr val="tx1"/>
                </a:solidFill>
                <a:effectLst/>
                <a:latin typeface="+mn-lt"/>
                <a:ea typeface="+mn-ea"/>
                <a:cs typeface="+mn-cs"/>
              </a:rPr>
              <a:t>CFU is the unit for measuring bacteria. It stands for colony forming units.</a:t>
            </a:r>
          </a:p>
        </p:txBody>
      </p:sp>
      <p:sp>
        <p:nvSpPr>
          <p:cNvPr id="4" name="Slide Number Placeholder 3"/>
          <p:cNvSpPr>
            <a:spLocks noGrp="1"/>
          </p:cNvSpPr>
          <p:nvPr>
            <p:ph type="sldNum" sz="quarter" idx="10"/>
          </p:nvPr>
        </p:nvSpPr>
        <p:spPr/>
        <p:txBody>
          <a:bodyPr/>
          <a:lstStyle/>
          <a:p>
            <a:pPr>
              <a:defRPr/>
            </a:pPr>
            <a:fld id="{CFBCB5FB-3EDA-46A9-95E9-D3E902E787A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2014 contact recreation standards. The 2014 recreation standards include primary contact recreation 2 (PCR 2) which has a corresponding geomean of 206 </a:t>
            </a:r>
            <a:r>
              <a:rPr lang="en-US" sz="1200" kern="1200" dirty="0" err="1">
                <a:solidFill>
                  <a:schemeClr val="tx1"/>
                </a:solidFill>
                <a:effectLst/>
                <a:latin typeface="+mn-lt"/>
                <a:ea typeface="+mn-ea"/>
                <a:cs typeface="+mn-cs"/>
              </a:rPr>
              <a:t>cfu</a:t>
            </a:r>
            <a:r>
              <a:rPr lang="en-US" sz="1200" kern="1200" dirty="0">
                <a:solidFill>
                  <a:schemeClr val="tx1"/>
                </a:solidFill>
                <a:effectLst/>
                <a:latin typeface="+mn-lt"/>
                <a:ea typeface="+mn-ea"/>
                <a:cs typeface="+mn-cs"/>
              </a:rPr>
              <a:t> and applies for the same activities as PCR 1 but when these activities occur less frequently due to physical characteristics of the stream or limited public access. PCR 2 is pending EPA review.</a:t>
            </a:r>
          </a:p>
          <a:p>
            <a:endParaRPr lang="en-US" dirty="0"/>
          </a:p>
        </p:txBody>
      </p:sp>
      <p:sp>
        <p:nvSpPr>
          <p:cNvPr id="4" name="Slide Number Placeholder 3"/>
          <p:cNvSpPr>
            <a:spLocks noGrp="1"/>
          </p:cNvSpPr>
          <p:nvPr>
            <p:ph type="sldNum" sz="quarter" idx="10"/>
          </p:nvPr>
        </p:nvSpPr>
        <p:spPr/>
        <p:txBody>
          <a:bodyPr/>
          <a:lstStyle/>
          <a:p>
            <a:pPr>
              <a:defRPr/>
            </a:pPr>
            <a:fld id="{CFBCB5FB-3EDA-46A9-95E9-D3E902E787A8}" type="slidenum">
              <a:rPr lang="en-US" smtClean="0"/>
              <a:pPr>
                <a:defRPr/>
              </a:pPr>
              <a:t>5</a:t>
            </a:fld>
            <a:endParaRPr lang="en-US"/>
          </a:p>
        </p:txBody>
      </p:sp>
    </p:spTree>
    <p:extLst>
      <p:ext uri="{BB962C8B-B14F-4D97-AF65-F5344CB8AC3E}">
        <p14:creationId xmlns:p14="http://schemas.microsoft.com/office/powerpoint/2010/main" val="105522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Recreation use was evaluated on four classified water bodies. This slide shows the recommendations for recreation use changes (secondary contact recreation 1) to two unclassified segments that will go in appendix A of the Texas Surface Water Quality Standards. Two classified segments would retain their designated primary contact recreation use. A cartoon image of a canoe.</a:t>
            </a:r>
          </a:p>
        </p:txBody>
      </p:sp>
      <p:sp>
        <p:nvSpPr>
          <p:cNvPr id="4" name="Slide Number Placeholder 3"/>
          <p:cNvSpPr>
            <a:spLocks noGrp="1"/>
          </p:cNvSpPr>
          <p:nvPr>
            <p:ph type="sldNum" sz="quarter" idx="5"/>
          </p:nvPr>
        </p:nvSpPr>
        <p:spPr/>
        <p:txBody>
          <a:bodyPr/>
          <a:lstStyle/>
          <a:p>
            <a:fld id="{E5BB9A3B-6281-4942-A49D-28855A964F2B}" type="slidenum">
              <a:rPr lang="en-US" smtClean="0"/>
              <a:t>6</a:t>
            </a:fld>
            <a:endParaRPr lang="en-US"/>
          </a:p>
        </p:txBody>
      </p:sp>
    </p:spTree>
    <p:extLst>
      <p:ext uri="{BB962C8B-B14F-4D97-AF65-F5344CB8AC3E}">
        <p14:creationId xmlns:p14="http://schemas.microsoft.com/office/powerpoint/2010/main" val="50075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recommendations for recreation use changes (secondary contact recreation 1) to four unclassified water bodies that will go in appendix G of the Texas Surface Water Quality Standards.  These water bodies have a presumed  primary contact recreation use. Water bodies with site-specific secondary contact recreation uses or noncontact recreation uses are added to Appendix G of the standards. Three of these water bodies would retain primary contact recreation use.</a:t>
            </a:r>
          </a:p>
          <a:p>
            <a:r>
              <a:rPr lang="en-US" dirty="0"/>
              <a:t>A recommendation for Rocky Creek has already been released for public comment. </a:t>
            </a:r>
          </a:p>
          <a:p>
            <a:r>
              <a:rPr lang="en-US" dirty="0"/>
              <a:t>Cartoon images of swimming and fishing.</a:t>
            </a:r>
          </a:p>
        </p:txBody>
      </p:sp>
      <p:sp>
        <p:nvSpPr>
          <p:cNvPr id="4" name="Slide Number Placeholder 3"/>
          <p:cNvSpPr>
            <a:spLocks noGrp="1"/>
          </p:cNvSpPr>
          <p:nvPr>
            <p:ph type="sldNum" sz="quarter" idx="5"/>
          </p:nvPr>
        </p:nvSpPr>
        <p:spPr/>
        <p:txBody>
          <a:bodyPr/>
          <a:lstStyle/>
          <a:p>
            <a:fld id="{E5BB9A3B-6281-4942-A49D-28855A964F2B}" type="slidenum">
              <a:rPr lang="en-US" smtClean="0"/>
              <a:t>7</a:t>
            </a:fld>
            <a:endParaRPr lang="en-US"/>
          </a:p>
        </p:txBody>
      </p:sp>
    </p:spTree>
    <p:extLst>
      <p:ext uri="{BB962C8B-B14F-4D97-AF65-F5344CB8AC3E}">
        <p14:creationId xmlns:p14="http://schemas.microsoft.com/office/powerpoint/2010/main" val="214348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Ten draft recommendations will be available for public comment, excluding Rocky Creek as mentioned earlier. The recommendations and reports are available on the TCEQ RUAA website. The public comment period will end on April 28, 2020. Please submit comments by mail or by email to the addresses listed in the slide. These instructions will also be available on the TCEQ RUAA webpage, and the handout associated with this presentation. The draft recommendations, instructions for submitting public comments and reports associated with the water bodies mentioned are all available on the TCEQ RUAA website.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TCEQ will not issue a formal response to the comments at this stage. There will be another public comment period after recreational use changes have been formally proposed by TCEQ. </a:t>
            </a:r>
          </a:p>
        </p:txBody>
      </p:sp>
      <p:sp>
        <p:nvSpPr>
          <p:cNvPr id="4" name="Slide Number Placeholder 3"/>
          <p:cNvSpPr>
            <a:spLocks noGrp="1"/>
          </p:cNvSpPr>
          <p:nvPr>
            <p:ph type="sldNum" sz="quarter" idx="5"/>
          </p:nvPr>
        </p:nvSpPr>
        <p:spPr/>
        <p:txBody>
          <a:bodyPr/>
          <a:lstStyle/>
          <a:p>
            <a:fld id="{E5BB9A3B-6281-4942-A49D-28855A964F2B}" type="slidenum">
              <a:rPr lang="en-US" smtClean="0"/>
              <a:t>8</a:t>
            </a:fld>
            <a:endParaRPr lang="en-US"/>
          </a:p>
        </p:txBody>
      </p:sp>
    </p:spTree>
    <p:extLst>
      <p:ext uri="{BB962C8B-B14F-4D97-AF65-F5344CB8AC3E}">
        <p14:creationId xmlns:p14="http://schemas.microsoft.com/office/powerpoint/2010/main" val="236120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for the speaker.</a:t>
            </a:r>
          </a:p>
        </p:txBody>
      </p:sp>
      <p:sp>
        <p:nvSpPr>
          <p:cNvPr id="4" name="Slide Number Placeholder 3"/>
          <p:cNvSpPr>
            <a:spLocks noGrp="1"/>
          </p:cNvSpPr>
          <p:nvPr>
            <p:ph type="sldNum" sz="quarter" idx="5"/>
          </p:nvPr>
        </p:nvSpPr>
        <p:spPr/>
        <p:txBody>
          <a:bodyPr/>
          <a:lstStyle/>
          <a:p>
            <a:fld id="{E5BB9A3B-6281-4942-A49D-28855A964F2B}" type="slidenum">
              <a:rPr lang="en-US" smtClean="0"/>
              <a:t>9</a:t>
            </a:fld>
            <a:endParaRPr lang="en-US"/>
          </a:p>
        </p:txBody>
      </p:sp>
    </p:spTree>
    <p:extLst>
      <p:ext uri="{BB962C8B-B14F-4D97-AF65-F5344CB8AC3E}">
        <p14:creationId xmlns:p14="http://schemas.microsoft.com/office/powerpoint/2010/main" val="285906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EA7FAD-7DC1-4527-9587-F1FAA2065AED}"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226972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A7FAD-7DC1-4527-9587-F1FAA2065AED}"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76164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A7FAD-7DC1-4527-9587-F1FAA2065AED}"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386931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A7FAD-7DC1-4527-9587-F1FAA2065AED}"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162587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A7FAD-7DC1-4527-9587-F1FAA2065AED}"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231426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EA7FAD-7DC1-4527-9587-F1FAA2065AED}"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111508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EA7FAD-7DC1-4527-9587-F1FAA2065AED}"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194339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EA7FAD-7DC1-4527-9587-F1FAA2065AED}"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38095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A7FAD-7DC1-4527-9587-F1FAA2065AED}"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306924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EA7FAD-7DC1-4527-9587-F1FAA2065AED}"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364115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EA7FAD-7DC1-4527-9587-F1FAA2065AED}"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39F0-1F1D-4CF4-A14D-80E877CA8BD6}" type="slidenum">
              <a:rPr lang="en-US" smtClean="0"/>
              <a:t>‹#›</a:t>
            </a:fld>
            <a:endParaRPr lang="en-US"/>
          </a:p>
        </p:txBody>
      </p:sp>
    </p:spTree>
    <p:extLst>
      <p:ext uri="{BB962C8B-B14F-4D97-AF65-F5344CB8AC3E}">
        <p14:creationId xmlns:p14="http://schemas.microsoft.com/office/powerpoint/2010/main" val="142223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A7FAD-7DC1-4527-9587-F1FAA2065AED}" type="datetimeFigureOut">
              <a:rPr lang="en-US" smtClean="0"/>
              <a:t>3/5/2020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539F0-1F1D-4CF4-A14D-80E877CA8BD6}" type="slidenum">
              <a:rPr lang="en-US" smtClean="0"/>
              <a:t>‹#›</a:t>
            </a:fld>
            <a:endParaRPr lang="en-US"/>
          </a:p>
        </p:txBody>
      </p:sp>
    </p:spTree>
    <p:extLst>
      <p:ext uri="{BB962C8B-B14F-4D97-AF65-F5344CB8AC3E}">
        <p14:creationId xmlns:p14="http://schemas.microsoft.com/office/powerpoint/2010/main" val="53102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katherine.lavelle@tceq.texas.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2DAA-3699-4CD9-ABE0-E29F6318BD56}"/>
              </a:ext>
            </a:extLst>
          </p:cNvPr>
          <p:cNvSpPr>
            <a:spLocks noGrp="1"/>
          </p:cNvSpPr>
          <p:nvPr>
            <p:ph type="title"/>
          </p:nvPr>
        </p:nvSpPr>
        <p:spPr>
          <a:xfrm>
            <a:off x="457200" y="221382"/>
            <a:ext cx="8229600" cy="1143000"/>
          </a:xfrm>
        </p:spPr>
        <p:txBody>
          <a:bodyPr>
            <a:normAutofit/>
          </a:bodyPr>
          <a:lstStyle/>
          <a:p>
            <a:r>
              <a:rPr lang="en-US" sz="3600" dirty="0"/>
              <a:t>Recreational Use Changes</a:t>
            </a:r>
          </a:p>
        </p:txBody>
      </p:sp>
      <p:sp>
        <p:nvSpPr>
          <p:cNvPr id="3" name="TextBox 2">
            <a:extLst>
              <a:ext uri="{FF2B5EF4-FFF2-40B4-BE49-F238E27FC236}">
                <a16:creationId xmlns:a16="http://schemas.microsoft.com/office/drawing/2014/main" id="{84B8C63F-FE32-4295-919F-56CB75C3CA25}"/>
              </a:ext>
            </a:extLst>
          </p:cNvPr>
          <p:cNvSpPr txBox="1"/>
          <p:nvPr/>
        </p:nvSpPr>
        <p:spPr>
          <a:xfrm>
            <a:off x="1949363" y="5410200"/>
            <a:ext cx="5245282" cy="923330"/>
          </a:xfrm>
          <a:prstGeom prst="rect">
            <a:avLst/>
          </a:prstGeom>
          <a:noFill/>
        </p:spPr>
        <p:txBody>
          <a:bodyPr wrap="none" rtlCol="0">
            <a:spAutoFit/>
          </a:bodyPr>
          <a:lstStyle/>
          <a:p>
            <a:pPr algn="ctr"/>
            <a:r>
              <a:rPr lang="en-US" dirty="0"/>
              <a:t>Surface Water Quality Standards Advisory Workgroup </a:t>
            </a:r>
          </a:p>
          <a:p>
            <a:pPr algn="ctr"/>
            <a:r>
              <a:rPr lang="en-US" dirty="0"/>
              <a:t>March 2020</a:t>
            </a:r>
          </a:p>
          <a:p>
            <a:pPr algn="ctr"/>
            <a:r>
              <a:rPr lang="en-US" dirty="0"/>
              <a:t>Kate Lavelle</a:t>
            </a:r>
          </a:p>
        </p:txBody>
      </p:sp>
      <p:pic>
        <p:nvPicPr>
          <p:cNvPr id="5" name="Picture 4">
            <a:extLst>
              <a:ext uri="{FF2B5EF4-FFF2-40B4-BE49-F238E27FC236}">
                <a16:creationId xmlns:a16="http://schemas.microsoft.com/office/drawing/2014/main" id="{4C1CFC62-EE51-48F4-8BDC-25B3A5DA27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44" y="5181600"/>
            <a:ext cx="1461856" cy="1461856"/>
          </a:xfrm>
          <a:prstGeom prst="rect">
            <a:avLst/>
          </a:prstGeom>
        </p:spPr>
      </p:pic>
      <p:pic>
        <p:nvPicPr>
          <p:cNvPr id="6" name="Picture 2">
            <a:extLst>
              <a:ext uri="{FF2B5EF4-FFF2-40B4-BE49-F238E27FC236}">
                <a16:creationId xmlns:a16="http://schemas.microsoft.com/office/drawing/2014/main" id="{D33D05DA-8C51-4D8E-B04A-FE6F38FBBE34}"/>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1676400" y="1143000"/>
            <a:ext cx="5562600" cy="4171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Recreational Use-Attainability Analysis </a:t>
            </a:r>
          </a:p>
        </p:txBody>
      </p:sp>
      <p:sp>
        <p:nvSpPr>
          <p:cNvPr id="3" name="Content Placeholder 2"/>
          <p:cNvSpPr>
            <a:spLocks noGrp="1"/>
          </p:cNvSpPr>
          <p:nvPr>
            <p:ph idx="1"/>
          </p:nvPr>
        </p:nvSpPr>
        <p:spPr>
          <a:xfrm>
            <a:off x="457200" y="1405801"/>
            <a:ext cx="8229600" cy="4876800"/>
          </a:xfrm>
          <a:noFill/>
          <a:ln w="15875">
            <a:noFill/>
          </a:ln>
        </p:spPr>
        <p:txBody>
          <a:bodyPr>
            <a:noAutofit/>
          </a:bodyPr>
          <a:lstStyle/>
          <a:p>
            <a:pPr>
              <a:buFont typeface="Courier New" panose="02070309020205020404" pitchFamily="49" charset="0"/>
              <a:buChar char="o"/>
            </a:pPr>
            <a:r>
              <a:rPr lang="en-US" sz="2400" dirty="0">
                <a:solidFill>
                  <a:srgbClr val="002060"/>
                </a:solidFill>
                <a:latin typeface="+mj-lt"/>
                <a:ea typeface="Cambria" panose="02040503050406030204" pitchFamily="18" charset="0"/>
              </a:rPr>
              <a:t>What is a Recreational Use-Attainability Analysis (RUAA)?</a:t>
            </a:r>
          </a:p>
          <a:p>
            <a:pPr>
              <a:buFont typeface="Courier New" panose="02070309020205020404" pitchFamily="49" charset="0"/>
              <a:buChar char="o"/>
            </a:pPr>
            <a:endParaRPr lang="en-US" sz="1200" dirty="0">
              <a:solidFill>
                <a:srgbClr val="002060"/>
              </a:solidFill>
              <a:latin typeface="+mj-lt"/>
              <a:ea typeface="Cambria" panose="02040503050406030204" pitchFamily="18" charset="0"/>
            </a:endParaRPr>
          </a:p>
          <a:p>
            <a:pPr marL="763587">
              <a:buFont typeface="Courier New" panose="02070309020205020404" pitchFamily="49" charset="0"/>
              <a:buChar char="o"/>
            </a:pPr>
            <a:r>
              <a:rPr lang="en-US" sz="2400" dirty="0">
                <a:solidFill>
                  <a:srgbClr val="002060"/>
                </a:solidFill>
                <a:latin typeface="+mj-lt"/>
                <a:ea typeface="Cambria" panose="02040503050406030204" pitchFamily="18" charset="0"/>
              </a:rPr>
              <a:t>Study required to make a change to a water body’s recreation use and associated criterion in the Texas Surface Water Quality Standards (TSWQS)</a:t>
            </a:r>
          </a:p>
          <a:p>
            <a:pPr marL="763587">
              <a:buFont typeface="Courier New" panose="02070309020205020404" pitchFamily="49" charset="0"/>
              <a:buChar char="o"/>
            </a:pPr>
            <a:r>
              <a:rPr lang="en-US" sz="2400" dirty="0">
                <a:solidFill>
                  <a:srgbClr val="002060"/>
                </a:solidFill>
                <a:latin typeface="+mj-lt"/>
                <a:ea typeface="Cambria" panose="02040503050406030204" pitchFamily="18" charset="0"/>
              </a:rPr>
              <a:t>Purpose of a RUAA is to determine the appropriate recreational category and associated bacteria criterion for a water body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A429ECB2-57EF-4407-9E9A-899D5DC7DACA}" type="slidenum">
              <a:rPr lang="en-US" smtClean="0"/>
              <a:pPr>
                <a:defRPr/>
              </a:pPr>
              <a:t>2</a:t>
            </a:fld>
            <a:endParaRPr lang="en-US"/>
          </a:p>
        </p:txBody>
      </p:sp>
      <p:pic>
        <p:nvPicPr>
          <p:cNvPr id="7" name="Picture 2">
            <a:extLst>
              <a:ext uri="{FF2B5EF4-FFF2-40B4-BE49-F238E27FC236}">
                <a16:creationId xmlns:a16="http://schemas.microsoft.com/office/drawing/2014/main" id="{E1191189-4FB3-494E-8751-5EC7EAF8283E}"/>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05703"/>
            <a:ext cx="1781358" cy="17813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EE720B3-6FCC-40A3-AE8C-4B19B5BBBC9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108" y="4805703"/>
            <a:ext cx="1781358" cy="178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8EEF-E9D3-4FEC-9BC2-66D8C239AE33}"/>
              </a:ext>
            </a:extLst>
          </p:cNvPr>
          <p:cNvSpPr>
            <a:spLocks noGrp="1"/>
          </p:cNvSpPr>
          <p:nvPr>
            <p:ph type="title"/>
          </p:nvPr>
        </p:nvSpPr>
        <p:spPr/>
        <p:txBody>
          <a:bodyPr>
            <a:normAutofit fontScale="90000"/>
          </a:bodyPr>
          <a:lstStyle/>
          <a:p>
            <a:r>
              <a:rPr lang="en-US" dirty="0"/>
              <a:t>Recreational Use-Attainability Analysis</a:t>
            </a:r>
          </a:p>
        </p:txBody>
      </p:sp>
      <p:sp>
        <p:nvSpPr>
          <p:cNvPr id="3" name="Content Placeholder 2">
            <a:extLst>
              <a:ext uri="{FF2B5EF4-FFF2-40B4-BE49-F238E27FC236}">
                <a16:creationId xmlns:a16="http://schemas.microsoft.com/office/drawing/2014/main" id="{A11CD95C-692B-45E5-AE1A-6BF7579E5F85}"/>
              </a:ext>
            </a:extLst>
          </p:cNvPr>
          <p:cNvSpPr>
            <a:spLocks noGrp="1"/>
          </p:cNvSpPr>
          <p:nvPr>
            <p:ph idx="1"/>
          </p:nvPr>
        </p:nvSpPr>
        <p:spPr>
          <a:xfrm>
            <a:off x="157544" y="1417638"/>
            <a:ext cx="8229600" cy="4525963"/>
          </a:xfrm>
        </p:spPr>
        <p:txBody>
          <a:bodyPr>
            <a:normAutofit/>
          </a:bodyPr>
          <a:lstStyle/>
          <a:p>
            <a:pPr marL="763587">
              <a:buFont typeface="Courier New" panose="02070309020205020404" pitchFamily="49" charset="0"/>
              <a:buChar char="o"/>
            </a:pPr>
            <a:r>
              <a:rPr lang="en-US" sz="2400" dirty="0">
                <a:solidFill>
                  <a:srgbClr val="002060"/>
                </a:solidFill>
              </a:rPr>
              <a:t>RUAA document:</a:t>
            </a:r>
          </a:p>
          <a:p>
            <a:pPr marL="1163637" lvl="1">
              <a:buFont typeface="Courier New" panose="02070309020205020404" pitchFamily="49" charset="0"/>
              <a:buChar char="o"/>
            </a:pPr>
            <a:endParaRPr lang="en-US" sz="2000" dirty="0">
              <a:solidFill>
                <a:srgbClr val="002060"/>
              </a:solidFill>
            </a:endParaRPr>
          </a:p>
          <a:p>
            <a:pPr marL="1163637" lvl="1">
              <a:buFont typeface="Courier New" panose="02070309020205020404" pitchFamily="49" charset="0"/>
              <a:buChar char="o"/>
            </a:pPr>
            <a:r>
              <a:rPr lang="en-US" sz="2000" dirty="0">
                <a:solidFill>
                  <a:srgbClr val="002060"/>
                </a:solidFill>
              </a:rPr>
              <a:t>Current levels of recreation use – interview stakeholders, field observations</a:t>
            </a:r>
          </a:p>
          <a:p>
            <a:pPr marL="1163637" lvl="1">
              <a:buFont typeface="Courier New" panose="02070309020205020404" pitchFamily="49" charset="0"/>
              <a:buChar char="o"/>
            </a:pPr>
            <a:r>
              <a:rPr lang="en-US" sz="2000" dirty="0">
                <a:solidFill>
                  <a:srgbClr val="002060"/>
                </a:solidFill>
              </a:rPr>
              <a:t>Physical measurements of the stream (depth, width, etc.)*</a:t>
            </a:r>
          </a:p>
          <a:p>
            <a:pPr marL="1163637" lvl="1">
              <a:buFont typeface="Courier New" panose="02070309020205020404" pitchFamily="49" charset="0"/>
              <a:buChar char="o"/>
            </a:pPr>
            <a:r>
              <a:rPr lang="en-US" sz="2000" dirty="0">
                <a:solidFill>
                  <a:srgbClr val="002060"/>
                </a:solidFill>
              </a:rPr>
              <a:t>Potential for flow and habitat characteristics to support recreation</a:t>
            </a:r>
          </a:p>
          <a:p>
            <a:pPr marL="1163637" lvl="1">
              <a:buFont typeface="Courier New" panose="02070309020205020404" pitchFamily="49" charset="0"/>
              <a:buChar char="o"/>
            </a:pPr>
            <a:r>
              <a:rPr lang="en-US" sz="2000" dirty="0">
                <a:solidFill>
                  <a:srgbClr val="002060"/>
                </a:solidFill>
              </a:rPr>
              <a:t>Proximity to parks and residential areas</a:t>
            </a:r>
          </a:p>
          <a:p>
            <a:pPr marL="1163637" lvl="1">
              <a:buFont typeface="Courier New" panose="02070309020205020404" pitchFamily="49" charset="0"/>
              <a:buChar char="o"/>
            </a:pPr>
            <a:r>
              <a:rPr lang="en-US" sz="2000" dirty="0">
                <a:solidFill>
                  <a:srgbClr val="002060"/>
                </a:solidFill>
              </a:rPr>
              <a:t>Historical recreation use</a:t>
            </a:r>
          </a:p>
          <a:p>
            <a:pPr marL="1163637" lvl="1">
              <a:buFont typeface="Courier New" panose="02070309020205020404" pitchFamily="49" charset="0"/>
              <a:buChar char="o"/>
            </a:pPr>
            <a:endParaRPr lang="en-US" sz="2000" dirty="0">
              <a:solidFill>
                <a:srgbClr val="002060"/>
              </a:solidFill>
            </a:endParaRPr>
          </a:p>
          <a:p>
            <a:pPr marL="877887" lvl="1" indent="0">
              <a:buNone/>
            </a:pPr>
            <a:r>
              <a:rPr lang="en-US" sz="2000" dirty="0">
                <a:solidFill>
                  <a:srgbClr val="002060"/>
                </a:solidFill>
              </a:rPr>
              <a:t>*conducted during warm weather</a:t>
            </a:r>
          </a:p>
          <a:p>
            <a:pPr marL="877887" lvl="1" indent="0">
              <a:buNone/>
            </a:pPr>
            <a:endParaRPr lang="en-US" sz="2000" dirty="0">
              <a:solidFill>
                <a:srgbClr val="002060"/>
              </a:solidFill>
            </a:endParaRPr>
          </a:p>
          <a:p>
            <a:pPr marL="877887" lvl="1" indent="0">
              <a:buNone/>
            </a:pPr>
            <a:endParaRPr lang="en-US" sz="2000" dirty="0">
              <a:solidFill>
                <a:srgbClr val="002060"/>
              </a:solidFill>
            </a:endParaRPr>
          </a:p>
        </p:txBody>
      </p:sp>
      <p:pic>
        <p:nvPicPr>
          <p:cNvPr id="6" name="Picture 5">
            <a:extLst>
              <a:ext uri="{FF2B5EF4-FFF2-40B4-BE49-F238E27FC236}">
                <a16:creationId xmlns:a16="http://schemas.microsoft.com/office/drawing/2014/main" id="{77AB677C-4AE5-4483-856C-0045DCD18E71}"/>
              </a:ext>
              <a:ext uri="{C183D7F6-B498-43B3-948B-1728B52AA6E4}">
                <adec:decorative xmlns:adec="http://schemas.microsoft.com/office/drawing/2017/decorative" val="1"/>
              </a:ext>
            </a:extLst>
          </p:cNvPr>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70009" t="60875" b="10001"/>
          <a:stretch/>
        </p:blipFill>
        <p:spPr>
          <a:xfrm>
            <a:off x="1981200" y="5484865"/>
            <a:ext cx="1600200" cy="1035962"/>
          </a:xfrm>
          <a:prstGeom prst="rect">
            <a:avLst/>
          </a:prstGeom>
        </p:spPr>
      </p:pic>
      <p:pic>
        <p:nvPicPr>
          <p:cNvPr id="7" name="Picture 6">
            <a:extLst>
              <a:ext uri="{FF2B5EF4-FFF2-40B4-BE49-F238E27FC236}">
                <a16:creationId xmlns:a16="http://schemas.microsoft.com/office/drawing/2014/main" id="{38574453-69AC-4DF5-91F6-2C542AD7F51F}"/>
              </a:ext>
              <a:ext uri="{C183D7F6-B498-43B3-948B-1728B52AA6E4}">
                <adec:decorative xmlns:adec="http://schemas.microsoft.com/office/drawing/2017/decorative" val="1"/>
              </a:ext>
            </a:extLst>
          </p:cNvPr>
          <p:cNvPicPr>
            <a:picLocks noChangeAspect="1"/>
          </p:cNvPicPr>
          <p:nvPr/>
        </p:nvPicPr>
        <p:blipFill rotWithShape="1">
          <a:blip r:embed="rId5"/>
          <a:srcRect l="496" b="1350"/>
          <a:stretch/>
        </p:blipFill>
        <p:spPr>
          <a:xfrm>
            <a:off x="5181600" y="4048502"/>
            <a:ext cx="3723671" cy="2773362"/>
          </a:xfrm>
          <a:prstGeom prst="rect">
            <a:avLst/>
          </a:prstGeom>
          <a:ln>
            <a:noFill/>
          </a:ln>
          <a:effectLst>
            <a:softEdge rad="112500"/>
          </a:effectLst>
        </p:spPr>
      </p:pic>
    </p:spTree>
    <p:extLst>
      <p:ext uri="{BB962C8B-B14F-4D97-AF65-F5344CB8AC3E}">
        <p14:creationId xmlns:p14="http://schemas.microsoft.com/office/powerpoint/2010/main" val="91178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990600"/>
          </a:xfrm>
        </p:spPr>
        <p:txBody>
          <a:bodyPr vert="horz" lIns="91440" tIns="45720" rIns="91440" bIns="45720" rtlCol="0" anchor="ctr">
            <a:normAutofit fontScale="90000"/>
          </a:bodyPr>
          <a:lstStyle/>
          <a:p>
            <a:r>
              <a:rPr lang="en-US" dirty="0"/>
              <a:t>2010 Contact Recreation Standards: Freshwater</a:t>
            </a:r>
          </a:p>
        </p:txBody>
      </p:sp>
      <p:graphicFrame>
        <p:nvGraphicFramePr>
          <p:cNvPr id="5" name="Table 4"/>
          <p:cNvGraphicFramePr>
            <a:graphicFrameLocks noGrp="1"/>
          </p:cNvGraphicFramePr>
          <p:nvPr>
            <p:extLst>
              <p:ext uri="{D42A27DB-BD31-4B8C-83A1-F6EECF244321}">
                <p14:modId xmlns:p14="http://schemas.microsoft.com/office/powerpoint/2010/main" val="1548349381"/>
              </p:ext>
            </p:extLst>
          </p:nvPr>
        </p:nvGraphicFramePr>
        <p:xfrm>
          <a:off x="628651" y="1448135"/>
          <a:ext cx="7886698" cy="4872258"/>
        </p:xfrm>
        <a:graphic>
          <a:graphicData uri="http://schemas.openxmlformats.org/drawingml/2006/table">
            <a:tbl>
              <a:tblPr firstRow="1" bandRow="1">
                <a:tableStyleId>{21E4AEA4-8DFA-4A89-87EB-49C32662AFE0}</a:tableStyleId>
              </a:tblPr>
              <a:tblGrid>
                <a:gridCol w="2366009">
                  <a:extLst>
                    <a:ext uri="{9D8B030D-6E8A-4147-A177-3AD203B41FA5}">
                      <a16:colId xmlns:a16="http://schemas.microsoft.com/office/drawing/2014/main" val="20000"/>
                    </a:ext>
                  </a:extLst>
                </a:gridCol>
                <a:gridCol w="2891791">
                  <a:extLst>
                    <a:ext uri="{9D8B030D-6E8A-4147-A177-3AD203B41FA5}">
                      <a16:colId xmlns:a16="http://schemas.microsoft.com/office/drawing/2014/main" val="20001"/>
                    </a:ext>
                  </a:extLst>
                </a:gridCol>
                <a:gridCol w="2628898">
                  <a:extLst>
                    <a:ext uri="{9D8B030D-6E8A-4147-A177-3AD203B41FA5}">
                      <a16:colId xmlns:a16="http://schemas.microsoft.com/office/drawing/2014/main" val="20002"/>
                    </a:ext>
                  </a:extLst>
                </a:gridCol>
              </a:tblGrid>
              <a:tr h="642402">
                <a:tc>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l"/>
                      <a:r>
                        <a:rPr lang="en-US" sz="1800" dirty="0">
                          <a:effectLst>
                            <a:outerShdw blurRad="38100" dist="38100" dir="2700000" algn="tl">
                              <a:srgbClr val="000000">
                                <a:alpha val="43137"/>
                              </a:srgbClr>
                            </a:outerShdw>
                          </a:effectLst>
                        </a:rPr>
                        <a:t>Recreation Category</a:t>
                      </a:r>
                      <a:endParaRPr lang="en-US" sz="1800" b="1"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l"/>
                      <a:r>
                        <a:rPr lang="en-US" sz="1800" dirty="0">
                          <a:effectLst>
                            <a:outerShdw blurRad="38100" dist="38100" dir="2700000" algn="tl">
                              <a:srgbClr val="000000">
                                <a:alpha val="43137"/>
                              </a:srgbClr>
                            </a:outerShdw>
                          </a:effectLst>
                        </a:rPr>
                        <a:t>Definition Summary</a:t>
                      </a:r>
                      <a:endParaRPr lang="en-US" sz="1800"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l"/>
                      <a:r>
                        <a:rPr lang="en-US" sz="1800" dirty="0">
                          <a:effectLst>
                            <a:outerShdw blurRad="38100" dist="38100" dir="2700000" algn="tl">
                              <a:srgbClr val="000000">
                                <a:alpha val="43137"/>
                              </a:srgbClr>
                            </a:outerShdw>
                          </a:effectLst>
                        </a:rPr>
                        <a:t>Geometric Mean Criteria</a:t>
                      </a:r>
                      <a:r>
                        <a:rPr lang="en-US" sz="1800" baseline="0" dirty="0">
                          <a:effectLst>
                            <a:outerShdw blurRad="38100" dist="38100" dir="2700000" algn="tl">
                              <a:srgbClr val="000000">
                                <a:alpha val="43137"/>
                              </a:srgbClr>
                            </a:outerShdw>
                          </a:effectLst>
                        </a:rPr>
                        <a:t> </a:t>
                      </a:r>
                      <a:r>
                        <a:rPr lang="en-US" sz="1200" baseline="0" dirty="0">
                          <a:effectLst>
                            <a:outerShdw blurRad="38100" dist="38100" dir="2700000" algn="tl">
                              <a:srgbClr val="000000">
                                <a:alpha val="43137"/>
                              </a:srgbClr>
                            </a:outerShdw>
                          </a:effectLst>
                        </a:rPr>
                        <a:t>(CFU*/100 mL)</a:t>
                      </a:r>
                      <a:endParaRPr lang="en-US" sz="1200"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txBody>
                  <a:tcPr/>
                </a:tc>
                <a:extLst>
                  <a:ext uri="{0D108BD9-81ED-4DB2-BD59-A6C34878D82A}">
                    <a16:rowId xmlns:a16="http://schemas.microsoft.com/office/drawing/2014/main" val="10000"/>
                  </a:ext>
                </a:extLst>
              </a:tr>
              <a:tr h="86217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Primary Contact</a:t>
                      </a:r>
                      <a:endParaRPr lang="en-US" sz="16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Significant</a:t>
                      </a:r>
                      <a:r>
                        <a:rPr lang="en-US" sz="1600" baseline="0" dirty="0">
                          <a:effectLst/>
                        </a:rPr>
                        <a:t> risk of ingestion (swimming, wading by children, tubing, etc.)</a:t>
                      </a:r>
                      <a:endParaRPr lang="en-US" sz="1600" b="1" baseline="0" dirty="0">
                        <a:solidFill>
                          <a:schemeClr val="bg1"/>
                        </a:solidFill>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126</a:t>
                      </a:r>
                      <a:endParaRPr lang="en-US" sz="1600" b="1" dirty="0">
                        <a:effectLst/>
                        <a:latin typeface="+mj-lt"/>
                        <a:cs typeface="Arial" panose="020B0604020202020204" pitchFamily="34" charset="0"/>
                      </a:endParaRPr>
                    </a:p>
                  </a:txBody>
                  <a:tcPr/>
                </a:tc>
                <a:extLst>
                  <a:ext uri="{0D108BD9-81ED-4DB2-BD59-A6C34878D82A}">
                    <a16:rowId xmlns:a16="http://schemas.microsoft.com/office/drawing/2014/main" val="10001"/>
                  </a:ext>
                </a:extLst>
              </a:tr>
              <a:tr h="629028">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Secondary Contact 1 (SCR 1)</a:t>
                      </a:r>
                      <a:endParaRPr lang="en-US" sz="16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No significant risk</a:t>
                      </a:r>
                      <a:r>
                        <a:rPr lang="en-US" sz="1600" baseline="0" dirty="0">
                          <a:effectLst/>
                        </a:rPr>
                        <a:t> of ingestion (fishing, boating, etc.)</a:t>
                      </a:r>
                      <a:endParaRPr lang="en-US" sz="1600" b="1" dirty="0">
                        <a:solidFill>
                          <a:schemeClr val="bg1"/>
                        </a:solidFill>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630</a:t>
                      </a:r>
                      <a:endParaRPr lang="en-US" sz="1600" b="1" dirty="0">
                        <a:effectLst/>
                        <a:latin typeface="+mj-lt"/>
                        <a:cs typeface="Arial" panose="020B0604020202020204" pitchFamily="34" charset="0"/>
                      </a:endParaRPr>
                    </a:p>
                  </a:txBody>
                  <a:tcPr/>
                </a:tc>
                <a:extLst>
                  <a:ext uri="{0D108BD9-81ED-4DB2-BD59-A6C34878D82A}">
                    <a16:rowId xmlns:a16="http://schemas.microsoft.com/office/drawing/2014/main" val="10002"/>
                  </a:ext>
                </a:extLst>
              </a:tr>
              <a:tr h="1369329">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Secondary Contact 2</a:t>
                      </a:r>
                    </a:p>
                    <a:p>
                      <a:pPr algn="l"/>
                      <a:r>
                        <a:rPr lang="en-US" sz="1600" b="0" dirty="0">
                          <a:effectLst/>
                          <a:latin typeface="Tahoma" panose="020B0604030504040204" pitchFamily="34" charset="0"/>
                          <a:ea typeface="Tahoma" panose="020B0604030504040204" pitchFamily="34" charset="0"/>
                          <a:cs typeface="Tahoma" panose="020B0604030504040204" pitchFamily="34" charset="0"/>
                        </a:rPr>
                        <a:t>(SCR 2)</a:t>
                      </a: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Same as SCR 1, but</a:t>
                      </a:r>
                      <a:r>
                        <a:rPr lang="en-US" sz="1600" baseline="0" dirty="0">
                          <a:effectLst/>
                        </a:rPr>
                        <a:t> recreational activities occur less frequently because of physical characteristics or limited public access</a:t>
                      </a:r>
                      <a:endParaRPr lang="en-US" sz="16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1030</a:t>
                      </a:r>
                      <a:endParaRPr lang="en-US" sz="1600" b="1" dirty="0">
                        <a:effectLst/>
                        <a:latin typeface="+mj-lt"/>
                        <a:cs typeface="Arial" panose="020B0604020202020204" pitchFamily="34" charset="0"/>
                      </a:endParaRPr>
                    </a:p>
                  </a:txBody>
                  <a:tcPr/>
                </a:tc>
                <a:extLst>
                  <a:ext uri="{0D108BD9-81ED-4DB2-BD59-A6C34878D82A}">
                    <a16:rowId xmlns:a16="http://schemas.microsoft.com/office/drawing/2014/main" val="10003"/>
                  </a:ext>
                </a:extLst>
              </a:tr>
              <a:tr h="1369329">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Noncontact Recreation</a:t>
                      </a:r>
                    </a:p>
                    <a:p>
                      <a:pPr algn="l"/>
                      <a:r>
                        <a:rPr lang="en-US" sz="1600" b="0" dirty="0">
                          <a:effectLst/>
                          <a:latin typeface="Tahoma" panose="020B0604030504040204" pitchFamily="34" charset="0"/>
                          <a:ea typeface="Tahoma" panose="020B0604030504040204" pitchFamily="34" charset="0"/>
                          <a:cs typeface="Tahoma" panose="020B0604030504040204" pitchFamily="34" charset="0"/>
                        </a:rPr>
                        <a:t>(NCR)</a:t>
                      </a: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No significant</a:t>
                      </a:r>
                      <a:r>
                        <a:rPr lang="en-US" sz="1600" baseline="0" dirty="0">
                          <a:effectLst/>
                        </a:rPr>
                        <a:t> risk of ingestion and contact recreation does not occur because of unsafe conditions (ship and barge traffic, birding, etc.)</a:t>
                      </a:r>
                      <a:endParaRPr lang="en-US" sz="16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600" dirty="0">
                          <a:effectLst/>
                        </a:rPr>
                        <a:t>2060</a:t>
                      </a:r>
                      <a:endParaRPr lang="en-US" sz="1600" b="1" dirty="0">
                        <a:effectLst/>
                        <a:latin typeface="+mj-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1219200" y="6336268"/>
            <a:ext cx="6705600" cy="369332"/>
          </a:xfrm>
          <a:prstGeom prst="rect">
            <a:avLst/>
          </a:prstGeom>
        </p:spPr>
        <p:txBody>
          <a:bodyPr wrap="square">
            <a:spAutoFit/>
          </a:bodyPr>
          <a:lstStyle/>
          <a:p>
            <a:pPr marL="285750" indent="-285750">
              <a:buNone/>
            </a:pPr>
            <a:r>
              <a:rPr lang="en-US" dirty="0"/>
              <a:t>*CFU = colony forming units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A429ECB2-57EF-4407-9E9A-899D5DC7DACA}"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8697"/>
            <a:ext cx="8610600" cy="990600"/>
          </a:xfrm>
        </p:spPr>
        <p:txBody>
          <a:bodyPr vert="horz" lIns="91440" tIns="45720" rIns="91440" bIns="45720" rtlCol="0" anchor="ctr">
            <a:noAutofit/>
          </a:bodyPr>
          <a:lstStyle/>
          <a:p>
            <a:r>
              <a:rPr lang="en-US" sz="2800" dirty="0"/>
              <a:t>2014 Contact Recreation Standards: </a:t>
            </a:r>
            <a:br>
              <a:rPr lang="en-US" sz="2800" dirty="0"/>
            </a:br>
            <a:r>
              <a:rPr lang="en-US" sz="2800" dirty="0"/>
              <a:t>Freshwater Pending EPA Review</a:t>
            </a:r>
          </a:p>
        </p:txBody>
      </p:sp>
      <p:graphicFrame>
        <p:nvGraphicFramePr>
          <p:cNvPr id="5" name="Table 4"/>
          <p:cNvGraphicFramePr>
            <a:graphicFrameLocks noGrp="1"/>
          </p:cNvGraphicFramePr>
          <p:nvPr>
            <p:extLst>
              <p:ext uri="{D42A27DB-BD31-4B8C-83A1-F6EECF244321}">
                <p14:modId xmlns:p14="http://schemas.microsoft.com/office/powerpoint/2010/main" val="168130278"/>
              </p:ext>
            </p:extLst>
          </p:nvPr>
        </p:nvGraphicFramePr>
        <p:xfrm>
          <a:off x="628651" y="1051824"/>
          <a:ext cx="7886698" cy="4932020"/>
        </p:xfrm>
        <a:graphic>
          <a:graphicData uri="http://schemas.openxmlformats.org/drawingml/2006/table">
            <a:tbl>
              <a:tblPr firstRow="1" bandRow="1">
                <a:tableStyleId>{21E4AEA4-8DFA-4A89-87EB-49C32662AFE0}</a:tableStyleId>
              </a:tblPr>
              <a:tblGrid>
                <a:gridCol w="2209800">
                  <a:extLst>
                    <a:ext uri="{9D8B030D-6E8A-4147-A177-3AD203B41FA5}">
                      <a16:colId xmlns:a16="http://schemas.microsoft.com/office/drawing/2014/main" val="20000"/>
                    </a:ext>
                  </a:extLst>
                </a:gridCol>
                <a:gridCol w="3105149">
                  <a:extLst>
                    <a:ext uri="{9D8B030D-6E8A-4147-A177-3AD203B41FA5}">
                      <a16:colId xmlns:a16="http://schemas.microsoft.com/office/drawing/2014/main" val="20001"/>
                    </a:ext>
                  </a:extLst>
                </a:gridCol>
                <a:gridCol w="2571749">
                  <a:extLst>
                    <a:ext uri="{9D8B030D-6E8A-4147-A177-3AD203B41FA5}">
                      <a16:colId xmlns:a16="http://schemas.microsoft.com/office/drawing/2014/main" val="20002"/>
                    </a:ext>
                  </a:extLst>
                </a:gridCol>
              </a:tblGrid>
              <a:tr h="574611">
                <a:tc>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l"/>
                      <a:r>
                        <a:rPr lang="en-US" sz="1500" dirty="0">
                          <a:effectLst>
                            <a:outerShdw blurRad="38100" dist="38100" dir="2700000" algn="tl">
                              <a:srgbClr val="000000">
                                <a:alpha val="43137"/>
                              </a:srgbClr>
                            </a:outerShdw>
                          </a:effectLst>
                        </a:rPr>
                        <a:t>Recreation Category</a:t>
                      </a:r>
                      <a:endParaRPr lang="en-US" sz="1500" b="1"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l"/>
                      <a:r>
                        <a:rPr lang="en-US" sz="1500" dirty="0">
                          <a:effectLst>
                            <a:outerShdw blurRad="38100" dist="38100" dir="2700000" algn="tl">
                              <a:srgbClr val="000000">
                                <a:alpha val="43137"/>
                              </a:srgbClr>
                            </a:outerShdw>
                          </a:effectLst>
                        </a:rPr>
                        <a:t>Definition Summary</a:t>
                      </a:r>
                      <a:endParaRPr lang="en-US" sz="1500"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l"/>
                      <a:r>
                        <a:rPr lang="en-US" sz="1500" dirty="0">
                          <a:effectLst>
                            <a:outerShdw blurRad="38100" dist="38100" dir="2700000" algn="tl">
                              <a:srgbClr val="000000">
                                <a:alpha val="43137"/>
                              </a:srgbClr>
                            </a:outerShdw>
                          </a:effectLst>
                        </a:rPr>
                        <a:t>Geometric Mean Criteria</a:t>
                      </a:r>
                      <a:r>
                        <a:rPr lang="en-US" sz="1500" baseline="0" dirty="0">
                          <a:effectLst>
                            <a:outerShdw blurRad="38100" dist="38100" dir="2700000" algn="tl">
                              <a:srgbClr val="000000">
                                <a:alpha val="43137"/>
                              </a:srgbClr>
                            </a:outerShdw>
                          </a:effectLst>
                        </a:rPr>
                        <a:t> (CFU*/100 mL)</a:t>
                      </a:r>
                      <a:endParaRPr lang="en-US" sz="1500"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txBody>
                  <a:tcPr/>
                </a:tc>
                <a:extLst>
                  <a:ext uri="{0D108BD9-81ED-4DB2-BD59-A6C34878D82A}">
                    <a16:rowId xmlns:a16="http://schemas.microsoft.com/office/drawing/2014/main" val="10000"/>
                  </a:ext>
                </a:extLst>
              </a:tr>
              <a:tr h="60198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Primary Contact 1</a:t>
                      </a:r>
                    </a:p>
                    <a:p>
                      <a:pPr algn="l"/>
                      <a:r>
                        <a:rPr lang="en-US" sz="1500" dirty="0">
                          <a:effectLst/>
                        </a:rPr>
                        <a:t>(PCR 1)</a:t>
                      </a:r>
                      <a:endParaRPr lang="en-US" sz="15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Significant</a:t>
                      </a:r>
                      <a:r>
                        <a:rPr lang="en-US" sz="1500" baseline="0" dirty="0">
                          <a:effectLst/>
                        </a:rPr>
                        <a:t> risk of ingestion (swimming, wading by children, tubing, etc.)</a:t>
                      </a:r>
                      <a:endParaRPr lang="en-US" sz="1500" b="1" baseline="0" dirty="0">
                        <a:solidFill>
                          <a:schemeClr val="bg1"/>
                        </a:solidFill>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126</a:t>
                      </a:r>
                      <a:endParaRPr lang="en-US" sz="1500" b="1" dirty="0">
                        <a:effectLst/>
                        <a:latin typeface="+mj-lt"/>
                        <a:cs typeface="Arial" panose="020B0604020202020204" pitchFamily="34" charset="0"/>
                      </a:endParaRPr>
                    </a:p>
                  </a:txBody>
                  <a:tcPr/>
                </a:tc>
                <a:extLst>
                  <a:ext uri="{0D108BD9-81ED-4DB2-BD59-A6C34878D82A}">
                    <a16:rowId xmlns:a16="http://schemas.microsoft.com/office/drawing/2014/main" val="10001"/>
                  </a:ext>
                </a:extLst>
              </a:tr>
              <a:tr h="899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effectLst/>
                          <a:latin typeface="Tahoma" panose="020B0604030504040204" pitchFamily="34" charset="0"/>
                          <a:ea typeface="Tahoma" panose="020B0604030504040204" pitchFamily="34" charset="0"/>
                          <a:cs typeface="Tahoma" panose="020B0604030504040204" pitchFamily="34" charset="0"/>
                        </a:rPr>
                        <a:t>Primary </a:t>
                      </a:r>
                      <a:r>
                        <a:rPr lang="en-US" sz="1500" b="0">
                          <a:effectLst/>
                          <a:latin typeface="Tahoma" panose="020B0604030504040204" pitchFamily="34" charset="0"/>
                          <a:ea typeface="Tahoma" panose="020B0604030504040204" pitchFamily="34" charset="0"/>
                          <a:cs typeface="Tahoma" panose="020B0604030504040204" pitchFamily="34" charset="0"/>
                        </a:rPr>
                        <a:t>Contact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effectLst/>
                          <a:latin typeface="Tahoma" panose="020B0604030504040204" pitchFamily="34" charset="0"/>
                          <a:ea typeface="Tahoma" panose="020B0604030504040204" pitchFamily="34" charset="0"/>
                          <a:cs typeface="Tahoma" panose="020B0604030504040204" pitchFamily="34" charset="0"/>
                        </a:rPr>
                        <a:t>(PCR 2)</a:t>
                      </a:r>
                      <a:endParaRPr lang="en-US" sz="15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l"/>
                      <a:endParaRPr lang="en-US" sz="1500" b="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US" sz="15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Same activities as PCR 1 but occur less frequently than PCR 1 due to (A) physical characteristics of the water, or (B) limited public access</a:t>
                      </a:r>
                      <a:endParaRPr lang="en-US" sz="15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US" sz="1500" b="0" dirty="0">
                          <a:effectLst/>
                          <a:latin typeface="Tahoma" panose="020B0604030504040204" pitchFamily="34" charset="0"/>
                          <a:ea typeface="Tahoma" panose="020B0604030504040204" pitchFamily="34" charset="0"/>
                          <a:cs typeface="Tahoma" panose="020B0604030504040204" pitchFamily="34" charset="0"/>
                        </a:rPr>
                        <a:t>206</a:t>
                      </a:r>
                    </a:p>
                  </a:txBody>
                  <a:tcPr/>
                </a:tc>
                <a:extLst>
                  <a:ext uri="{0D108BD9-81ED-4DB2-BD59-A6C34878D82A}">
                    <a16:rowId xmlns:a16="http://schemas.microsoft.com/office/drawing/2014/main" val="2221313218"/>
                  </a:ext>
                </a:extLst>
              </a:tr>
              <a:tr h="562649">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latin typeface="Tahoma" panose="020B0604030504040204" pitchFamily="34" charset="0"/>
                          <a:ea typeface="Tahoma" panose="020B0604030504040204" pitchFamily="34" charset="0"/>
                          <a:cs typeface="Tahoma" panose="020B0604030504040204" pitchFamily="34" charset="0"/>
                        </a:rPr>
                        <a:t>Secondary Contact 1</a:t>
                      </a:r>
                    </a:p>
                    <a:p>
                      <a:pPr algn="l"/>
                      <a:r>
                        <a:rPr lang="en-US" sz="1500" b="0" dirty="0">
                          <a:effectLst/>
                          <a:latin typeface="Tahoma" panose="020B0604030504040204" pitchFamily="34" charset="0"/>
                          <a:ea typeface="Tahoma" panose="020B0604030504040204" pitchFamily="34" charset="0"/>
                          <a:cs typeface="Tahoma" panose="020B0604030504040204" pitchFamily="34" charset="0"/>
                        </a:rPr>
                        <a:t>(SCR 1)</a:t>
                      </a: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No significant risk</a:t>
                      </a:r>
                      <a:r>
                        <a:rPr lang="en-US" sz="1500" baseline="0" dirty="0">
                          <a:effectLst/>
                        </a:rPr>
                        <a:t> of ingestion (fishing, boating, etc.)</a:t>
                      </a:r>
                      <a:endParaRPr lang="en-US" sz="1500" b="1" dirty="0">
                        <a:solidFill>
                          <a:schemeClr val="bg1"/>
                        </a:solidFill>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630</a:t>
                      </a:r>
                      <a:endParaRPr lang="en-US" sz="1500" b="1" dirty="0">
                        <a:effectLst/>
                        <a:latin typeface="+mj-lt"/>
                        <a:cs typeface="Arial" panose="020B0604020202020204" pitchFamily="34" charset="0"/>
                      </a:endParaRPr>
                    </a:p>
                  </a:txBody>
                  <a:tcPr/>
                </a:tc>
                <a:extLst>
                  <a:ext uri="{0D108BD9-81ED-4DB2-BD59-A6C34878D82A}">
                    <a16:rowId xmlns:a16="http://schemas.microsoft.com/office/drawing/2014/main" val="10002"/>
                  </a:ext>
                </a:extLst>
              </a:tr>
              <a:tr h="929303">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Secondary Contact 2 (SCR 2)</a:t>
                      </a:r>
                      <a:endParaRPr lang="en-US" sz="15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Same as SCR 1, but</a:t>
                      </a:r>
                      <a:r>
                        <a:rPr lang="en-US" sz="1500" baseline="0" dirty="0">
                          <a:effectLst/>
                        </a:rPr>
                        <a:t> recreational activities occur less frequently because of physical characteristics or limited public access</a:t>
                      </a:r>
                      <a:endParaRPr lang="en-US" sz="15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1030</a:t>
                      </a:r>
                      <a:endParaRPr lang="en-US" sz="1500" b="1" dirty="0">
                        <a:effectLst/>
                        <a:latin typeface="+mj-lt"/>
                        <a:cs typeface="Arial" panose="020B0604020202020204" pitchFamily="34" charset="0"/>
                      </a:endParaRPr>
                    </a:p>
                  </a:txBody>
                  <a:tcPr/>
                </a:tc>
                <a:extLst>
                  <a:ext uri="{0D108BD9-81ED-4DB2-BD59-A6C34878D82A}">
                    <a16:rowId xmlns:a16="http://schemas.microsoft.com/office/drawing/2014/main" val="10003"/>
                  </a:ext>
                </a:extLst>
              </a:tr>
              <a:tr h="771275">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a:effectLst/>
                        </a:rPr>
                        <a:t>Noncontact Recreation (NCR)</a:t>
                      </a:r>
                      <a:endParaRPr lang="en-US" sz="15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No significant</a:t>
                      </a:r>
                      <a:r>
                        <a:rPr lang="en-US" sz="1500" baseline="0" dirty="0">
                          <a:effectLst/>
                        </a:rPr>
                        <a:t> risk of ingestion and contact recreation does not occur because of unsafe conditions (ship and barge traffic, birding, etc.)</a:t>
                      </a:r>
                      <a:endParaRPr lang="en-US" sz="1500" b="1" dirty="0">
                        <a:effectLst/>
                        <a:latin typeface="+mj-lt"/>
                        <a:cs typeface="Arial" panose="020B0604020202020204" pitchFamily="34" charset="0"/>
                      </a:endParaRPr>
                    </a:p>
                  </a:txBody>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l"/>
                      <a:r>
                        <a:rPr lang="en-US" sz="1500" dirty="0">
                          <a:effectLst/>
                        </a:rPr>
                        <a:t>2060</a:t>
                      </a:r>
                      <a:endParaRPr lang="en-US" sz="1500" b="1" dirty="0">
                        <a:effectLst/>
                        <a:latin typeface="+mj-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651285" y="6195231"/>
            <a:ext cx="6705600" cy="369332"/>
          </a:xfrm>
          <a:prstGeom prst="rect">
            <a:avLst/>
          </a:prstGeom>
        </p:spPr>
        <p:txBody>
          <a:bodyPr wrap="square">
            <a:spAutoFit/>
          </a:bodyPr>
          <a:lstStyle/>
          <a:p>
            <a:pPr marL="285750" indent="-285750">
              <a:buNone/>
            </a:pPr>
            <a:r>
              <a:rPr lang="en-US" dirty="0"/>
              <a:t>*CFU = colony forming units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A429ECB2-57EF-4407-9E9A-899D5DC7DACA}" type="slidenum">
              <a:rPr lang="en-US" smtClean="0"/>
              <a:pPr>
                <a:defRPr/>
              </a:pPr>
              <a:t>5</a:t>
            </a:fld>
            <a:endParaRPr lang="en-US"/>
          </a:p>
        </p:txBody>
      </p:sp>
    </p:spTree>
    <p:extLst>
      <p:ext uri="{BB962C8B-B14F-4D97-AF65-F5344CB8AC3E}">
        <p14:creationId xmlns:p14="http://schemas.microsoft.com/office/powerpoint/2010/main" val="78960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BF1B-699D-4BEE-B1A7-273709FB8136}"/>
              </a:ext>
            </a:extLst>
          </p:cNvPr>
          <p:cNvSpPr>
            <a:spLocks noGrp="1"/>
          </p:cNvSpPr>
          <p:nvPr>
            <p:ph type="title"/>
          </p:nvPr>
        </p:nvSpPr>
        <p:spPr>
          <a:xfrm>
            <a:off x="457200" y="144461"/>
            <a:ext cx="8229600" cy="1143000"/>
          </a:xfrm>
        </p:spPr>
        <p:txBody>
          <a:bodyPr>
            <a:normAutofit fontScale="90000"/>
          </a:bodyPr>
          <a:lstStyle/>
          <a:p>
            <a:r>
              <a:rPr lang="en-US" sz="3000" dirty="0"/>
              <a:t>Draft Recommendations for Recreational Use Changes</a:t>
            </a:r>
            <a:br>
              <a:rPr lang="en-US" sz="3000" dirty="0"/>
            </a:br>
            <a:r>
              <a:rPr lang="en-US" sz="3000" dirty="0"/>
              <a:t>Appendix A</a:t>
            </a:r>
          </a:p>
        </p:txBody>
      </p:sp>
      <p:sp>
        <p:nvSpPr>
          <p:cNvPr id="3" name="Content Placeholder 2">
            <a:extLst>
              <a:ext uri="{FF2B5EF4-FFF2-40B4-BE49-F238E27FC236}">
                <a16:creationId xmlns:a16="http://schemas.microsoft.com/office/drawing/2014/main" id="{E4598980-484B-45F6-9CAE-DE5735068A98}"/>
              </a:ext>
            </a:extLst>
          </p:cNvPr>
          <p:cNvSpPr>
            <a:spLocks noGrp="1"/>
          </p:cNvSpPr>
          <p:nvPr>
            <p:ph idx="1"/>
          </p:nvPr>
        </p:nvSpPr>
        <p:spPr>
          <a:xfrm>
            <a:off x="533400" y="1828800"/>
            <a:ext cx="5486400" cy="533400"/>
          </a:xfrm>
          <a:ln>
            <a:noFill/>
            <a:prstDash val="sysDot"/>
          </a:ln>
        </p:spPr>
        <p:txBody>
          <a:bodyPr>
            <a:normAutofit/>
          </a:bodyPr>
          <a:lstStyle/>
          <a:p>
            <a:pPr marL="0" indent="0">
              <a:buNone/>
            </a:pPr>
            <a:r>
              <a:rPr lang="en-US" sz="2200" u="sng" dirty="0"/>
              <a:t>Primary contact recreation 1</a:t>
            </a:r>
          </a:p>
          <a:p>
            <a:pPr marL="0" indent="0">
              <a:buNone/>
            </a:pPr>
            <a:endParaRPr lang="en-US" sz="1800" dirty="0"/>
          </a:p>
        </p:txBody>
      </p:sp>
      <p:graphicFrame>
        <p:nvGraphicFramePr>
          <p:cNvPr id="8" name="Table 7">
            <a:extLst>
              <a:ext uri="{FF2B5EF4-FFF2-40B4-BE49-F238E27FC236}">
                <a16:creationId xmlns:a16="http://schemas.microsoft.com/office/drawing/2014/main" id="{51D687DA-CB04-4C20-8426-C4EFDAB21E8C}"/>
              </a:ext>
            </a:extLst>
          </p:cNvPr>
          <p:cNvGraphicFramePr>
            <a:graphicFrameLocks noGrp="1"/>
          </p:cNvGraphicFramePr>
          <p:nvPr>
            <p:extLst>
              <p:ext uri="{D42A27DB-BD31-4B8C-83A1-F6EECF244321}">
                <p14:modId xmlns:p14="http://schemas.microsoft.com/office/powerpoint/2010/main" val="792020134"/>
              </p:ext>
            </p:extLst>
          </p:nvPr>
        </p:nvGraphicFramePr>
        <p:xfrm>
          <a:off x="685800" y="2362200"/>
          <a:ext cx="5029199" cy="800100"/>
        </p:xfrm>
        <a:graphic>
          <a:graphicData uri="http://schemas.openxmlformats.org/drawingml/2006/table">
            <a:tbl>
              <a:tblPr firstRow="1" firstCol="1" bandRow="1"/>
              <a:tblGrid>
                <a:gridCol w="983865">
                  <a:extLst>
                    <a:ext uri="{9D8B030D-6E8A-4147-A177-3AD203B41FA5}">
                      <a16:colId xmlns:a16="http://schemas.microsoft.com/office/drawing/2014/main" val="148325633"/>
                    </a:ext>
                  </a:extLst>
                </a:gridCol>
                <a:gridCol w="4045334">
                  <a:extLst>
                    <a:ext uri="{9D8B030D-6E8A-4147-A177-3AD203B41FA5}">
                      <a16:colId xmlns:a16="http://schemas.microsoft.com/office/drawing/2014/main" val="3790351860"/>
                    </a:ext>
                  </a:extLst>
                </a:gridCol>
              </a:tblGrid>
              <a:tr h="400050">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1241</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Double Mountain Fork Brazos River</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761758"/>
                  </a:ext>
                </a:extLst>
              </a:tr>
              <a:tr h="400050">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1412</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Colorado River Below Lake J.B. Thomas</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872359"/>
                  </a:ext>
                </a:extLst>
              </a:tr>
            </a:tbl>
          </a:graphicData>
        </a:graphic>
      </p:graphicFrame>
      <p:sp>
        <p:nvSpPr>
          <p:cNvPr id="4" name="Content Placeholder 2">
            <a:extLst>
              <a:ext uri="{FF2B5EF4-FFF2-40B4-BE49-F238E27FC236}">
                <a16:creationId xmlns:a16="http://schemas.microsoft.com/office/drawing/2014/main" id="{A6D116B1-BB7C-45E9-BCB3-E7489AD6A31D}"/>
              </a:ext>
            </a:extLst>
          </p:cNvPr>
          <p:cNvSpPr txBox="1">
            <a:spLocks/>
          </p:cNvSpPr>
          <p:nvPr/>
        </p:nvSpPr>
        <p:spPr>
          <a:xfrm>
            <a:off x="533400" y="3703639"/>
            <a:ext cx="5486400" cy="579437"/>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u="sng" dirty="0"/>
              <a:t>Secondary contact recreation 1</a:t>
            </a:r>
          </a:p>
          <a:p>
            <a:pPr marL="0" indent="0">
              <a:buFont typeface="Arial" panose="020B0604020202020204" pitchFamily="34" charset="0"/>
              <a:buNone/>
            </a:pPr>
            <a:endParaRPr lang="en-US" sz="1800" dirty="0"/>
          </a:p>
        </p:txBody>
      </p:sp>
      <p:graphicFrame>
        <p:nvGraphicFramePr>
          <p:cNvPr id="9" name="Table 8">
            <a:extLst>
              <a:ext uri="{FF2B5EF4-FFF2-40B4-BE49-F238E27FC236}">
                <a16:creationId xmlns:a16="http://schemas.microsoft.com/office/drawing/2014/main" id="{99605613-16AC-41E9-9BAF-A5334078F4E2}"/>
              </a:ext>
            </a:extLst>
          </p:cNvPr>
          <p:cNvGraphicFramePr>
            <a:graphicFrameLocks noGrp="1"/>
          </p:cNvGraphicFramePr>
          <p:nvPr>
            <p:extLst>
              <p:ext uri="{D42A27DB-BD31-4B8C-83A1-F6EECF244321}">
                <p14:modId xmlns:p14="http://schemas.microsoft.com/office/powerpoint/2010/main" val="3221629017"/>
              </p:ext>
            </p:extLst>
          </p:nvPr>
        </p:nvGraphicFramePr>
        <p:xfrm>
          <a:off x="687279" y="4237039"/>
          <a:ext cx="5029200" cy="884373"/>
        </p:xfrm>
        <a:graphic>
          <a:graphicData uri="http://schemas.openxmlformats.org/drawingml/2006/table">
            <a:tbl>
              <a:tblPr firstRow="1" firstCol="1" bandRow="1"/>
              <a:tblGrid>
                <a:gridCol w="983865">
                  <a:extLst>
                    <a:ext uri="{9D8B030D-6E8A-4147-A177-3AD203B41FA5}">
                      <a16:colId xmlns:a16="http://schemas.microsoft.com/office/drawing/2014/main" val="3020489261"/>
                    </a:ext>
                  </a:extLst>
                </a:gridCol>
                <a:gridCol w="4045335">
                  <a:extLst>
                    <a:ext uri="{9D8B030D-6E8A-4147-A177-3AD203B41FA5}">
                      <a16:colId xmlns:a16="http://schemas.microsoft.com/office/drawing/2014/main" val="2051472618"/>
                    </a:ext>
                  </a:extLst>
                </a:gridCol>
              </a:tblGrid>
              <a:tr h="507376">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0207</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Lower Prairie Dog Town Fork Red River</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805233"/>
                  </a:ext>
                </a:extLst>
              </a:tr>
              <a:tr h="376997">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2108</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San Miguel Creek</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985053"/>
                  </a:ext>
                </a:extLst>
              </a:tr>
            </a:tbl>
          </a:graphicData>
        </a:graphic>
      </p:graphicFrame>
      <p:pic>
        <p:nvPicPr>
          <p:cNvPr id="5" name="Picture 4">
            <a:extLst>
              <a:ext uri="{FF2B5EF4-FFF2-40B4-BE49-F238E27FC236}">
                <a16:creationId xmlns:a16="http://schemas.microsoft.com/office/drawing/2014/main" id="{B45F163F-426A-47F4-B18D-DE55BF586D4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5829" r="21689"/>
          <a:stretch/>
        </p:blipFill>
        <p:spPr>
          <a:xfrm>
            <a:off x="6172200" y="1676400"/>
            <a:ext cx="2370281" cy="4516346"/>
          </a:xfrm>
          <a:prstGeom prst="rect">
            <a:avLst/>
          </a:prstGeom>
          <a:ln>
            <a:noFill/>
          </a:ln>
          <a:effectLst>
            <a:softEdge rad="112500"/>
          </a:effectLst>
        </p:spPr>
      </p:pic>
    </p:spTree>
    <p:extLst>
      <p:ext uri="{BB962C8B-B14F-4D97-AF65-F5344CB8AC3E}">
        <p14:creationId xmlns:p14="http://schemas.microsoft.com/office/powerpoint/2010/main" val="248886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BF1B-699D-4BEE-B1A7-273709FB8136}"/>
              </a:ext>
            </a:extLst>
          </p:cNvPr>
          <p:cNvSpPr>
            <a:spLocks noGrp="1"/>
          </p:cNvSpPr>
          <p:nvPr>
            <p:ph type="title"/>
          </p:nvPr>
        </p:nvSpPr>
        <p:spPr>
          <a:xfrm>
            <a:off x="457200" y="152400"/>
            <a:ext cx="8229600" cy="1143000"/>
          </a:xfrm>
        </p:spPr>
        <p:txBody>
          <a:bodyPr>
            <a:normAutofit fontScale="90000"/>
          </a:bodyPr>
          <a:lstStyle/>
          <a:p>
            <a:r>
              <a:rPr lang="en-US" sz="3000" dirty="0"/>
              <a:t>Draft Recommendations for Recreational Use Changes</a:t>
            </a:r>
            <a:br>
              <a:rPr lang="en-US" sz="3000" dirty="0"/>
            </a:br>
            <a:r>
              <a:rPr lang="en-US" sz="3000" dirty="0"/>
              <a:t>Appendix G</a:t>
            </a:r>
          </a:p>
        </p:txBody>
      </p:sp>
      <p:sp>
        <p:nvSpPr>
          <p:cNvPr id="3" name="Content Placeholder 2">
            <a:extLst>
              <a:ext uri="{FF2B5EF4-FFF2-40B4-BE49-F238E27FC236}">
                <a16:creationId xmlns:a16="http://schemas.microsoft.com/office/drawing/2014/main" id="{E4598980-484B-45F6-9CAE-DE5735068A98}"/>
              </a:ext>
            </a:extLst>
          </p:cNvPr>
          <p:cNvSpPr>
            <a:spLocks noGrp="1"/>
          </p:cNvSpPr>
          <p:nvPr>
            <p:ph idx="1"/>
          </p:nvPr>
        </p:nvSpPr>
        <p:spPr>
          <a:xfrm>
            <a:off x="457200" y="1390650"/>
            <a:ext cx="5486400" cy="527438"/>
          </a:xfrm>
          <a:ln>
            <a:noFill/>
            <a:prstDash val="sysDot"/>
          </a:ln>
        </p:spPr>
        <p:txBody>
          <a:bodyPr>
            <a:normAutofit/>
          </a:bodyPr>
          <a:lstStyle/>
          <a:p>
            <a:pPr marL="0" indent="0">
              <a:buNone/>
            </a:pPr>
            <a:r>
              <a:rPr lang="en-US" sz="2200" u="sng" dirty="0"/>
              <a:t>Primary contact recreation 1</a:t>
            </a:r>
          </a:p>
          <a:p>
            <a:pPr marL="0" indent="0">
              <a:buNone/>
            </a:pPr>
            <a:endParaRPr lang="en-US" sz="1800" dirty="0"/>
          </a:p>
        </p:txBody>
      </p:sp>
      <p:graphicFrame>
        <p:nvGraphicFramePr>
          <p:cNvPr id="8" name="Table 7">
            <a:extLst>
              <a:ext uri="{FF2B5EF4-FFF2-40B4-BE49-F238E27FC236}">
                <a16:creationId xmlns:a16="http://schemas.microsoft.com/office/drawing/2014/main" id="{51D687DA-CB04-4C20-8426-C4EFDAB21E8C}"/>
              </a:ext>
            </a:extLst>
          </p:cNvPr>
          <p:cNvGraphicFramePr>
            <a:graphicFrameLocks noGrp="1"/>
          </p:cNvGraphicFramePr>
          <p:nvPr>
            <p:extLst>
              <p:ext uri="{D42A27DB-BD31-4B8C-83A1-F6EECF244321}">
                <p14:modId xmlns:p14="http://schemas.microsoft.com/office/powerpoint/2010/main" val="3052673117"/>
              </p:ext>
            </p:extLst>
          </p:nvPr>
        </p:nvGraphicFramePr>
        <p:xfrm>
          <a:off x="609600" y="1924050"/>
          <a:ext cx="4419600" cy="1200150"/>
        </p:xfrm>
        <a:graphic>
          <a:graphicData uri="http://schemas.openxmlformats.org/drawingml/2006/table">
            <a:tbl>
              <a:tblPr firstRow="1" firstCol="1" bandRow="1"/>
              <a:tblGrid>
                <a:gridCol w="983865">
                  <a:extLst>
                    <a:ext uri="{9D8B030D-6E8A-4147-A177-3AD203B41FA5}">
                      <a16:colId xmlns:a16="http://schemas.microsoft.com/office/drawing/2014/main" val="148325633"/>
                    </a:ext>
                  </a:extLst>
                </a:gridCol>
                <a:gridCol w="3435735">
                  <a:extLst>
                    <a:ext uri="{9D8B030D-6E8A-4147-A177-3AD203B41FA5}">
                      <a16:colId xmlns:a16="http://schemas.microsoft.com/office/drawing/2014/main" val="3790351860"/>
                    </a:ext>
                  </a:extLst>
                </a:gridCol>
              </a:tblGrid>
              <a:tr h="400050">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1222C</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err="1">
                          <a:effectLst/>
                          <a:latin typeface="Lucida Bright" panose="02040602050505020304" pitchFamily="18" charset="0"/>
                          <a:ea typeface="Times New Roman" panose="02020603050405020304" pitchFamily="18" charset="0"/>
                          <a:cs typeface="Times New Roman" panose="02020603050405020304" pitchFamily="18" charset="0"/>
                        </a:rPr>
                        <a:t>Sabana</a:t>
                      </a: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 River</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395447"/>
                  </a:ext>
                </a:extLst>
              </a:tr>
              <a:tr h="400050">
                <a:tc>
                  <a:txBody>
                    <a:bodyPr/>
                    <a:lstStyle/>
                    <a:p>
                      <a:pPr marL="0" marR="0">
                        <a:spcBef>
                          <a:spcPts val="0"/>
                        </a:spcBef>
                        <a:spcAft>
                          <a:spcPts val="600"/>
                        </a:spcAft>
                      </a:pPr>
                      <a:r>
                        <a:rPr lang="en-US" sz="1600" dirty="0">
                          <a:effectLst/>
                          <a:latin typeface="Lucida Bright" panose="02040602050505020304" pitchFamily="18" charset="0"/>
                          <a:ea typeface="Calibri" panose="020F0502020204030204" pitchFamily="34" charset="0"/>
                          <a:cs typeface="Times New Roman" panose="02020603050405020304" pitchFamily="18" charset="0"/>
                        </a:rPr>
                        <a:t>1602B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Calibri" panose="020F0502020204030204" pitchFamily="34" charset="0"/>
                          <a:cs typeface="Times New Roman" panose="02020603050405020304" pitchFamily="18" charset="0"/>
                        </a:rPr>
                        <a:t>Rocky Creek*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243112"/>
                  </a:ext>
                </a:extLst>
              </a:tr>
              <a:tr h="400050">
                <a:tc>
                  <a:txBody>
                    <a:bodyPr/>
                    <a:lstStyle/>
                    <a:p>
                      <a:pPr marL="0" marR="0">
                        <a:spcBef>
                          <a:spcPts val="0"/>
                        </a:spcBef>
                        <a:spcAft>
                          <a:spcPts val="600"/>
                        </a:spcAft>
                      </a:pPr>
                      <a:r>
                        <a:rPr lang="en-US" sz="1600">
                          <a:effectLst/>
                          <a:latin typeface="Lucida Bright" panose="02040602050505020304" pitchFamily="18" charset="0"/>
                          <a:ea typeface="Times New Roman" panose="02020603050405020304" pitchFamily="18" charset="0"/>
                          <a:cs typeface="Times New Roman" panose="02020603050405020304" pitchFamily="18" charset="0"/>
                        </a:rPr>
                        <a:t>2453C</a:t>
                      </a:r>
                      <a:endParaRPr lang="en-US" sz="160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err="1">
                          <a:effectLst/>
                          <a:latin typeface="Lucida Bright" panose="02040602050505020304" pitchFamily="18" charset="0"/>
                          <a:ea typeface="Times New Roman" panose="02020603050405020304" pitchFamily="18" charset="0"/>
                          <a:cs typeface="Times New Roman" panose="02020603050405020304" pitchFamily="18" charset="0"/>
                        </a:rPr>
                        <a:t>Arenosa</a:t>
                      </a: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 Creek</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668668"/>
                  </a:ext>
                </a:extLst>
              </a:tr>
            </a:tbl>
          </a:graphicData>
        </a:graphic>
      </p:graphicFrame>
      <p:sp>
        <p:nvSpPr>
          <p:cNvPr id="10" name="TextBox 9">
            <a:extLst>
              <a:ext uri="{FF2B5EF4-FFF2-40B4-BE49-F238E27FC236}">
                <a16:creationId xmlns:a16="http://schemas.microsoft.com/office/drawing/2014/main" id="{3FB89874-1F48-4366-B1A2-648CED6224A2}"/>
              </a:ext>
            </a:extLst>
          </p:cNvPr>
          <p:cNvSpPr txBox="1"/>
          <p:nvPr/>
        </p:nvSpPr>
        <p:spPr>
          <a:xfrm>
            <a:off x="609599" y="3135126"/>
            <a:ext cx="4492833" cy="276999"/>
          </a:xfrm>
          <a:prstGeom prst="rect">
            <a:avLst/>
          </a:prstGeom>
          <a:noFill/>
        </p:spPr>
        <p:txBody>
          <a:bodyPr wrap="none" rtlCol="0">
            <a:spAutoFit/>
          </a:bodyPr>
          <a:lstStyle/>
          <a:p>
            <a:r>
              <a:rPr lang="en-US" sz="1200" dirty="0"/>
              <a:t>* Rocky Creek recommendation already released for public comment</a:t>
            </a:r>
          </a:p>
        </p:txBody>
      </p:sp>
      <p:sp>
        <p:nvSpPr>
          <p:cNvPr id="4" name="Content Placeholder 2">
            <a:extLst>
              <a:ext uri="{FF2B5EF4-FFF2-40B4-BE49-F238E27FC236}">
                <a16:creationId xmlns:a16="http://schemas.microsoft.com/office/drawing/2014/main" id="{A6D116B1-BB7C-45E9-BCB3-E7489AD6A31D}"/>
              </a:ext>
            </a:extLst>
          </p:cNvPr>
          <p:cNvSpPr txBox="1">
            <a:spLocks/>
          </p:cNvSpPr>
          <p:nvPr/>
        </p:nvSpPr>
        <p:spPr>
          <a:xfrm>
            <a:off x="455720" y="3703639"/>
            <a:ext cx="5486400" cy="579437"/>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u="sng" dirty="0"/>
              <a:t>Secondary contact recreation 1</a:t>
            </a:r>
          </a:p>
          <a:p>
            <a:pPr marL="0" indent="0">
              <a:buFont typeface="Arial" panose="020B0604020202020204" pitchFamily="34" charset="0"/>
              <a:buNone/>
            </a:pPr>
            <a:endParaRPr lang="en-US" sz="1800" dirty="0"/>
          </a:p>
        </p:txBody>
      </p:sp>
      <p:graphicFrame>
        <p:nvGraphicFramePr>
          <p:cNvPr id="9" name="Table 8">
            <a:extLst>
              <a:ext uri="{FF2B5EF4-FFF2-40B4-BE49-F238E27FC236}">
                <a16:creationId xmlns:a16="http://schemas.microsoft.com/office/drawing/2014/main" id="{99605613-16AC-41E9-9BAF-A5334078F4E2}"/>
              </a:ext>
            </a:extLst>
          </p:cNvPr>
          <p:cNvGraphicFramePr>
            <a:graphicFrameLocks noGrp="1"/>
          </p:cNvGraphicFramePr>
          <p:nvPr>
            <p:extLst>
              <p:ext uri="{D42A27DB-BD31-4B8C-83A1-F6EECF244321}">
                <p14:modId xmlns:p14="http://schemas.microsoft.com/office/powerpoint/2010/main" val="3513063700"/>
              </p:ext>
            </p:extLst>
          </p:nvPr>
        </p:nvGraphicFramePr>
        <p:xfrm>
          <a:off x="609599" y="4237039"/>
          <a:ext cx="4419601" cy="1507988"/>
        </p:xfrm>
        <a:graphic>
          <a:graphicData uri="http://schemas.openxmlformats.org/drawingml/2006/table">
            <a:tbl>
              <a:tblPr firstRow="1" firstCol="1" bandRow="1"/>
              <a:tblGrid>
                <a:gridCol w="864609">
                  <a:extLst>
                    <a:ext uri="{9D8B030D-6E8A-4147-A177-3AD203B41FA5}">
                      <a16:colId xmlns:a16="http://schemas.microsoft.com/office/drawing/2014/main" val="3020489261"/>
                    </a:ext>
                  </a:extLst>
                </a:gridCol>
                <a:gridCol w="3554992">
                  <a:extLst>
                    <a:ext uri="{9D8B030D-6E8A-4147-A177-3AD203B41FA5}">
                      <a16:colId xmlns:a16="http://schemas.microsoft.com/office/drawing/2014/main" val="2051472618"/>
                    </a:ext>
                  </a:extLst>
                </a:gridCol>
              </a:tblGrid>
              <a:tr h="376997">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0303B</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White Oak Creek</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59319"/>
                  </a:ext>
                </a:extLst>
              </a:tr>
              <a:tr h="376997">
                <a:tc>
                  <a:txBody>
                    <a:bodyPr/>
                    <a:lstStyle/>
                    <a:p>
                      <a:pPr marL="0" marR="0">
                        <a:spcBef>
                          <a:spcPts val="0"/>
                        </a:spcBef>
                        <a:spcAft>
                          <a:spcPts val="600"/>
                        </a:spcAft>
                      </a:pPr>
                      <a:r>
                        <a:rPr lang="en-US" sz="1600">
                          <a:effectLst/>
                          <a:latin typeface="Lucida Bright" panose="02040602050505020304" pitchFamily="18" charset="0"/>
                          <a:ea typeface="Times New Roman" panose="02020603050405020304" pitchFamily="18" charset="0"/>
                          <a:cs typeface="Times New Roman" panose="02020603050405020304" pitchFamily="18" charset="0"/>
                        </a:rPr>
                        <a:t>0409B</a:t>
                      </a:r>
                      <a:endParaRPr lang="en-US" sz="160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South Lilly Creek</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78081"/>
                  </a:ext>
                </a:extLst>
              </a:tr>
              <a:tr h="376997">
                <a:tc>
                  <a:txBody>
                    <a:bodyPr/>
                    <a:lstStyle/>
                    <a:p>
                      <a:pPr marL="0" marR="0">
                        <a:spcBef>
                          <a:spcPts val="0"/>
                        </a:spcBef>
                        <a:spcAft>
                          <a:spcPts val="600"/>
                        </a:spcAft>
                      </a:pPr>
                      <a:r>
                        <a:rPr lang="en-US" sz="1600">
                          <a:effectLst/>
                          <a:latin typeface="Lucida Bright" panose="02040602050505020304" pitchFamily="18" charset="0"/>
                          <a:ea typeface="Times New Roman" panose="02020603050405020304" pitchFamily="18" charset="0"/>
                          <a:cs typeface="Times New Roman" panose="02020603050405020304" pitchFamily="18" charset="0"/>
                        </a:rPr>
                        <a:t>0501B</a:t>
                      </a:r>
                      <a:endParaRPr lang="en-US" sz="160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Little Cypress Bayou</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765570"/>
                  </a:ext>
                </a:extLst>
              </a:tr>
              <a:tr h="376997">
                <a:tc>
                  <a:txBody>
                    <a:bodyPr/>
                    <a:lstStyle/>
                    <a:p>
                      <a:pPr marL="0" marR="0">
                        <a:spcBef>
                          <a:spcPts val="0"/>
                        </a:spcBef>
                        <a:spcAft>
                          <a:spcPts val="600"/>
                        </a:spcAft>
                      </a:pPr>
                      <a:r>
                        <a:rPr lang="en-US" sz="1600">
                          <a:effectLst/>
                          <a:latin typeface="Lucida Bright" panose="02040602050505020304" pitchFamily="18" charset="0"/>
                          <a:ea typeface="Times New Roman" panose="02020603050405020304" pitchFamily="18" charset="0"/>
                          <a:cs typeface="Times New Roman" panose="02020603050405020304" pitchFamily="18" charset="0"/>
                        </a:rPr>
                        <a:t>1412B</a:t>
                      </a:r>
                      <a:endParaRPr lang="en-US" sz="160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600" dirty="0" err="1">
                          <a:effectLst/>
                          <a:latin typeface="Lucida Bright" panose="02040602050505020304" pitchFamily="18" charset="0"/>
                          <a:ea typeface="Times New Roman" panose="02020603050405020304" pitchFamily="18" charset="0"/>
                          <a:cs typeface="Times New Roman" panose="02020603050405020304" pitchFamily="18" charset="0"/>
                        </a:rPr>
                        <a:t>Beals</a:t>
                      </a:r>
                      <a:r>
                        <a:rPr lang="en-US" sz="1600" dirty="0">
                          <a:effectLst/>
                          <a:latin typeface="Lucida Bright" panose="02040602050505020304" pitchFamily="18" charset="0"/>
                          <a:ea typeface="Times New Roman" panose="02020603050405020304" pitchFamily="18" charset="0"/>
                          <a:cs typeface="Times New Roman" panose="02020603050405020304" pitchFamily="18" charset="0"/>
                        </a:rPr>
                        <a:t> Creek</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152349"/>
                  </a:ext>
                </a:extLst>
              </a:tr>
            </a:tbl>
          </a:graphicData>
        </a:graphic>
      </p:graphicFrame>
      <p:grpSp>
        <p:nvGrpSpPr>
          <p:cNvPr id="13" name="Group 12">
            <a:extLst>
              <a:ext uri="{FF2B5EF4-FFF2-40B4-BE49-F238E27FC236}">
                <a16:creationId xmlns:a16="http://schemas.microsoft.com/office/drawing/2014/main" id="{58583FEE-E323-4F5E-BF9D-0FC9DC7CEF42}"/>
              </a:ext>
              <a:ext uri="{C183D7F6-B498-43B3-948B-1728B52AA6E4}">
                <adec:decorative xmlns:adec="http://schemas.microsoft.com/office/drawing/2017/decorative" val="1"/>
              </a:ext>
            </a:extLst>
          </p:cNvPr>
          <p:cNvGrpSpPr/>
          <p:nvPr/>
        </p:nvGrpSpPr>
        <p:grpSpPr>
          <a:xfrm>
            <a:off x="6227361" y="3981449"/>
            <a:ext cx="1981200" cy="1752601"/>
            <a:chOff x="6291217" y="4419600"/>
            <a:chExt cx="1981200" cy="1752601"/>
          </a:xfrm>
        </p:grpSpPr>
        <p:pic>
          <p:nvPicPr>
            <p:cNvPr id="1028" name="Picture 4">
              <a:extLst>
                <a:ext uri="{FF2B5EF4-FFF2-40B4-BE49-F238E27FC236}">
                  <a16:creationId xmlns:a16="http://schemas.microsoft.com/office/drawing/2014/main" id="{C9F5AE0E-09B5-40CD-8197-A2E44E9212B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30" t="-5507" r="-926" b="26537"/>
            <a:stretch/>
          </p:blipFill>
          <p:spPr bwMode="auto">
            <a:xfrm>
              <a:off x="6291217" y="4419600"/>
              <a:ext cx="1981200" cy="175260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48C2F2F-EAAF-475C-A7DF-FCDA2C3F7525}"/>
                </a:ext>
                <a:ext uri="{C183D7F6-B498-43B3-948B-1728B52AA6E4}">
                  <adec:decorative xmlns:adec="http://schemas.microsoft.com/office/drawing/2017/decorative" val="1"/>
                </a:ext>
              </a:extLst>
            </p:cNvPr>
            <p:cNvSpPr/>
            <p:nvPr/>
          </p:nvSpPr>
          <p:spPr>
            <a:xfrm>
              <a:off x="6291217" y="4572000"/>
              <a:ext cx="19812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E7E904D-BB0F-459D-82AA-D3E2B05A9FA2}"/>
              </a:ext>
              <a:ext uri="{C183D7F6-B498-43B3-948B-1728B52AA6E4}">
                <adec:decorative xmlns:adec="http://schemas.microsoft.com/office/drawing/2017/decorative" val="1"/>
              </a:ext>
            </a:extLst>
          </p:cNvPr>
          <p:cNvGrpSpPr/>
          <p:nvPr/>
        </p:nvGrpSpPr>
        <p:grpSpPr>
          <a:xfrm>
            <a:off x="6400800" y="1724024"/>
            <a:ext cx="1634323" cy="1600201"/>
            <a:chOff x="6094520" y="2133601"/>
            <a:chExt cx="2287480" cy="2286000"/>
          </a:xfrm>
        </p:grpSpPr>
        <p:pic>
          <p:nvPicPr>
            <p:cNvPr id="1026" name="Picture 2">
              <a:extLst>
                <a:ext uri="{FF2B5EF4-FFF2-40B4-BE49-F238E27FC236}">
                  <a16:creationId xmlns:a16="http://schemas.microsoft.com/office/drawing/2014/main" id="{8DA6F97C-3172-4999-AE8B-EE4E3879DD0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3430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C495FF3-90B0-47D3-8C57-8386FD76FDAB}"/>
                </a:ext>
                <a:ext uri="{C183D7F6-B498-43B3-948B-1728B52AA6E4}">
                  <adec:decorative xmlns:adec="http://schemas.microsoft.com/office/drawing/2017/decorative" val="1"/>
                </a:ext>
              </a:extLst>
            </p:cNvPr>
            <p:cNvSpPr/>
            <p:nvPr/>
          </p:nvSpPr>
          <p:spPr>
            <a:xfrm>
              <a:off x="6094520" y="2133601"/>
              <a:ext cx="2287480" cy="228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929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400" dirty="0">
                <a:cs typeface="Times New Roman" panose="02020603050405020304" pitchFamily="18" charset="0"/>
              </a:rPr>
              <a:t>Instructions for Submitting Comments</a:t>
            </a:r>
          </a:p>
        </p:txBody>
      </p:sp>
      <p:sp>
        <p:nvSpPr>
          <p:cNvPr id="3" name="Content Placeholder 2"/>
          <p:cNvSpPr>
            <a:spLocks noGrp="1"/>
          </p:cNvSpPr>
          <p:nvPr>
            <p:ph idx="1"/>
          </p:nvPr>
        </p:nvSpPr>
        <p:spPr>
          <a:xfrm>
            <a:off x="457200" y="1066800"/>
            <a:ext cx="8305800" cy="4495800"/>
          </a:xfrm>
        </p:spPr>
        <p:txBody>
          <a:bodyPr>
            <a:noAutofit/>
          </a:bodyPr>
          <a:lstStyle/>
          <a:p>
            <a:pPr marL="0" indent="0">
              <a:buNone/>
            </a:pPr>
            <a:r>
              <a:rPr lang="en-US" sz="2000" dirty="0">
                <a:latin typeface="+mj-lt"/>
                <a:cs typeface="Times New Roman" panose="02020603050405020304" pitchFamily="18" charset="0"/>
              </a:rPr>
              <a:t>Draft recommendations on these recreational use-attainability analyses are available on TCEQ’s website: </a:t>
            </a:r>
            <a:r>
              <a:rPr lang="en-US" sz="2000" u="sng" dirty="0">
                <a:solidFill>
                  <a:srgbClr val="0070C0"/>
                </a:solidFill>
                <a:latin typeface="+mj-lt"/>
                <a:cs typeface="Times New Roman" panose="02020603050405020304" pitchFamily="18" charset="0"/>
              </a:rPr>
              <a:t>www.tceq.texas.gov/waterquality/standards/ruaas/index#recommendations-for-public-comment</a:t>
            </a:r>
            <a:endParaRPr lang="en-US" sz="2000" dirty="0">
              <a:solidFill>
                <a:srgbClr val="0070C0"/>
              </a:solidFill>
              <a:latin typeface="+mj-lt"/>
              <a:cs typeface="Times New Roman" panose="02020603050405020304" pitchFamily="18" charset="0"/>
            </a:endParaRPr>
          </a:p>
          <a:p>
            <a:pPr marL="0" indent="0">
              <a:buNone/>
            </a:pPr>
            <a:endParaRPr lang="en-US" sz="2000" dirty="0">
              <a:latin typeface="+mj-lt"/>
              <a:cs typeface="Times New Roman" panose="02020603050405020304" pitchFamily="18" charset="0"/>
            </a:endParaRPr>
          </a:p>
          <a:p>
            <a:pPr marL="0" indent="0">
              <a:buNone/>
            </a:pPr>
            <a:r>
              <a:rPr lang="en-US" sz="2000" dirty="0">
                <a:latin typeface="+mj-lt"/>
                <a:cs typeface="Times New Roman" panose="02020603050405020304" pitchFamily="18" charset="0"/>
              </a:rPr>
              <a:t>There will be a 30 day public comment period closing on April 28, 2020*.</a:t>
            </a:r>
          </a:p>
          <a:p>
            <a:pPr marL="0" indent="0">
              <a:buNone/>
            </a:pPr>
            <a:endParaRPr lang="en-US" sz="2000" dirty="0">
              <a:latin typeface="+mj-lt"/>
              <a:cs typeface="Times New Roman" panose="02020603050405020304" pitchFamily="18" charset="0"/>
            </a:endParaRPr>
          </a:p>
          <a:p>
            <a:pPr marL="0" indent="0">
              <a:buNone/>
            </a:pPr>
            <a:r>
              <a:rPr lang="en-US" sz="2000" dirty="0">
                <a:latin typeface="+mj-lt"/>
                <a:cs typeface="Times New Roman" panose="02020603050405020304" pitchFamily="18" charset="0"/>
              </a:rPr>
              <a:t>Comments can be submitted via email to </a:t>
            </a:r>
            <a:r>
              <a:rPr lang="en-US" sz="2000" u="sng" dirty="0">
                <a:solidFill>
                  <a:srgbClr val="0070C0"/>
                </a:solidFill>
                <a:latin typeface="+mj-lt"/>
                <a:cs typeface="Times New Roman" panose="02020603050405020304" pitchFamily="18" charset="0"/>
              </a:rPr>
              <a:t>standards@tceq.texas.gov</a:t>
            </a:r>
            <a:r>
              <a:rPr lang="en-US" sz="2000" u="sng" dirty="0">
                <a:latin typeface="+mj-lt"/>
                <a:cs typeface="Times New Roman" panose="02020603050405020304" pitchFamily="18" charset="0"/>
              </a:rPr>
              <a:t> </a:t>
            </a:r>
            <a:r>
              <a:rPr lang="en-US" sz="2000" dirty="0">
                <a:latin typeface="+mj-lt"/>
                <a:cs typeface="Times New Roman" panose="02020603050405020304" pitchFamily="18" charset="0"/>
              </a:rPr>
              <a:t>or by mail to: Katherine Lavelle, TCEQ MC-234, P.O. Box 13087, Austin, TX 78711.</a:t>
            </a:r>
          </a:p>
          <a:p>
            <a:pPr marL="0" indent="0">
              <a:buNone/>
            </a:pPr>
            <a:endParaRPr lang="en-US" sz="2000" dirty="0">
              <a:latin typeface="+mj-lt"/>
              <a:cs typeface="Times New Roman" panose="02020603050405020304" pitchFamily="18" charset="0"/>
            </a:endParaRPr>
          </a:p>
          <a:p>
            <a:pPr marL="0" indent="0">
              <a:buNone/>
            </a:pPr>
            <a:r>
              <a:rPr lang="en-US" sz="2000" dirty="0">
                <a:latin typeface="+mj-lt"/>
                <a:cs typeface="Times New Roman" panose="02020603050405020304" pitchFamily="18" charset="0"/>
              </a:rPr>
              <a:t>TCEQ will not issue a formal response to the comments at this stage. There will be another comment period after the recommendation on recreational use has been formally proposed by TCEQ. </a:t>
            </a:r>
          </a:p>
          <a:p>
            <a:pPr marL="0" indent="0">
              <a:buNone/>
            </a:pPr>
            <a:endParaRPr lang="en-US" sz="2000" dirty="0">
              <a:latin typeface="+mj-lt"/>
              <a:cs typeface="Times New Roman" panose="02020603050405020304" pitchFamily="18" charset="0"/>
            </a:endParaRPr>
          </a:p>
          <a:p>
            <a:pPr marL="0" indent="0">
              <a:buNone/>
            </a:pPr>
            <a:r>
              <a:rPr lang="en-US" sz="2000" dirty="0">
                <a:latin typeface="+mj-lt"/>
                <a:cs typeface="Times New Roman" panose="02020603050405020304" pitchFamily="18" charset="0"/>
              </a:rPr>
              <a:t>* </a:t>
            </a:r>
            <a:r>
              <a:rPr lang="en-US" sz="1600" dirty="0">
                <a:latin typeface="+mj-lt"/>
                <a:cs typeface="Times New Roman" panose="02020603050405020304" pitchFamily="18" charset="0"/>
              </a:rPr>
              <a:t>Excludes Rocky Creek because it was previously released for public comment.</a:t>
            </a:r>
          </a:p>
        </p:txBody>
      </p:sp>
    </p:spTree>
    <p:extLst>
      <p:ext uri="{BB962C8B-B14F-4D97-AF65-F5344CB8AC3E}">
        <p14:creationId xmlns:p14="http://schemas.microsoft.com/office/powerpoint/2010/main" val="307578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279B-63D5-44F6-BB76-706D03B3609B}"/>
              </a:ext>
            </a:extLst>
          </p:cNvPr>
          <p:cNvSpPr>
            <a:spLocks noGrp="1"/>
          </p:cNvSpPr>
          <p:nvPr>
            <p:ph type="ctrTitle"/>
          </p:nvPr>
        </p:nvSpPr>
        <p:spPr>
          <a:xfrm>
            <a:off x="685800" y="484187"/>
            <a:ext cx="7772400" cy="1470025"/>
          </a:xfrm>
        </p:spPr>
        <p:txBody>
          <a:bodyPr/>
          <a:lstStyle/>
          <a:p>
            <a:r>
              <a:rPr lang="en-US" sz="2400" u="sng" dirty="0">
                <a:latin typeface="Lucida Bright" panose="02040602050505020304" pitchFamily="18" charset="0"/>
                <a:ea typeface="+mn-ea"/>
                <a:cs typeface="Times New Roman" panose="02020603050405020304" pitchFamily="18" charset="0"/>
              </a:rPr>
              <a:t>Contact Information</a:t>
            </a:r>
            <a:br>
              <a:rPr lang="en-US" u="sng" dirty="0">
                <a:latin typeface="Lucida Bright" panose="020406020505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5119FFA-AD09-4B1A-B4BA-9CF66051167E}"/>
              </a:ext>
            </a:extLst>
          </p:cNvPr>
          <p:cNvSpPr>
            <a:spLocks noGrp="1"/>
          </p:cNvSpPr>
          <p:nvPr>
            <p:ph type="subTitle" idx="1"/>
          </p:nvPr>
        </p:nvSpPr>
        <p:spPr>
          <a:xfrm>
            <a:off x="1371599" y="1600200"/>
            <a:ext cx="6400800" cy="2998788"/>
          </a:xfrm>
        </p:spPr>
        <p:txBody>
          <a:bodyPr>
            <a:normAutofit/>
          </a:bodyPr>
          <a:lstStyle/>
          <a:p>
            <a:pPr>
              <a:spcBef>
                <a:spcPts val="576"/>
              </a:spcBef>
            </a:pPr>
            <a:r>
              <a:rPr lang="en-US" sz="2400" dirty="0">
                <a:solidFill>
                  <a:schemeClr val="tx1"/>
                </a:solidFill>
                <a:latin typeface="Lucida Bright" panose="02040602050505020304" pitchFamily="18" charset="0"/>
                <a:cs typeface="Times New Roman" panose="02020603050405020304" pitchFamily="18" charset="0"/>
              </a:rPr>
              <a:t>Kate Lavelle</a:t>
            </a:r>
          </a:p>
          <a:p>
            <a:pPr>
              <a:spcBef>
                <a:spcPts val="576"/>
              </a:spcBef>
            </a:pPr>
            <a:r>
              <a:rPr lang="en-US" sz="2400" dirty="0">
                <a:latin typeface="Lucida Bright" panose="02040602050505020304" pitchFamily="18" charset="0"/>
                <a:cs typeface="Times New Roman" panose="02020603050405020304" pitchFamily="18" charset="0"/>
                <a:hlinkClick r:id="rId3"/>
              </a:rPr>
              <a:t>katherine.lavelle@tceq.texas.gov</a:t>
            </a:r>
            <a:r>
              <a:rPr lang="en-US" sz="2400" dirty="0">
                <a:latin typeface="Lucida Bright" panose="02040602050505020304" pitchFamily="18" charset="0"/>
                <a:cs typeface="Times New Roman" panose="02020603050405020304" pitchFamily="18" charset="0"/>
              </a:rPr>
              <a:t> </a:t>
            </a:r>
          </a:p>
          <a:p>
            <a:pPr>
              <a:spcBef>
                <a:spcPts val="576"/>
              </a:spcBef>
            </a:pPr>
            <a:r>
              <a:rPr lang="en-US" sz="2400" dirty="0">
                <a:solidFill>
                  <a:schemeClr val="tx1"/>
                </a:solidFill>
                <a:latin typeface="Lucida Bright" panose="02040602050505020304" pitchFamily="18" charset="0"/>
                <a:cs typeface="Times New Roman" panose="02020603050405020304" pitchFamily="18" charset="0"/>
              </a:rPr>
              <a:t>Aquatic Scientist</a:t>
            </a:r>
          </a:p>
          <a:p>
            <a:pPr>
              <a:spcBef>
                <a:spcPts val="576"/>
              </a:spcBef>
            </a:pPr>
            <a:r>
              <a:rPr lang="en-US" sz="2400" dirty="0">
                <a:solidFill>
                  <a:schemeClr val="tx1"/>
                </a:solidFill>
                <a:latin typeface="Lucida Bright" panose="02040602050505020304" pitchFamily="18" charset="0"/>
                <a:cs typeface="Times New Roman" panose="02020603050405020304" pitchFamily="18" charset="0"/>
              </a:rPr>
              <a:t>Water Quality Standards</a:t>
            </a:r>
          </a:p>
          <a:p>
            <a:pPr>
              <a:spcBef>
                <a:spcPts val="576"/>
              </a:spcBef>
            </a:pPr>
            <a:r>
              <a:rPr lang="en-US" sz="2400" dirty="0">
                <a:solidFill>
                  <a:schemeClr val="tx1"/>
                </a:solidFill>
                <a:latin typeface="Lucida Bright" panose="02040602050505020304" pitchFamily="18" charset="0"/>
                <a:cs typeface="Times New Roman" panose="02020603050405020304" pitchFamily="18" charset="0"/>
              </a:rPr>
              <a:t>512 • 239 • 6011</a:t>
            </a:r>
          </a:p>
          <a:p>
            <a:endParaRPr lang="en-US" dirty="0"/>
          </a:p>
        </p:txBody>
      </p:sp>
      <p:pic>
        <p:nvPicPr>
          <p:cNvPr id="4" name="Picture 3">
            <a:extLst>
              <a:ext uri="{FF2B5EF4-FFF2-40B4-BE49-F238E27FC236}">
                <a16:creationId xmlns:a16="http://schemas.microsoft.com/office/drawing/2014/main" id="{C80AF06F-33A6-44FD-B865-9205A510EE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012" y="4191000"/>
            <a:ext cx="2085975" cy="2085975"/>
          </a:xfrm>
          <a:prstGeom prst="rect">
            <a:avLst/>
          </a:prstGeom>
        </p:spPr>
      </p:pic>
    </p:spTree>
    <p:extLst>
      <p:ext uri="{BB962C8B-B14F-4D97-AF65-F5344CB8AC3E}">
        <p14:creationId xmlns:p14="http://schemas.microsoft.com/office/powerpoint/2010/main" val="3974355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2920</TotalTime>
  <Words>1329</Words>
  <Application>Microsoft Office PowerPoint</Application>
  <PresentationFormat>On-screen Show (4:3)</PresentationFormat>
  <Paragraphs>133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Lucida Bright</vt:lpstr>
      <vt:lpstr>Tahoma</vt:lpstr>
      <vt:lpstr>Office Theme</vt:lpstr>
      <vt:lpstr>Recreational Use Changes</vt:lpstr>
      <vt:lpstr>Recreational Use-Attainability Analysis </vt:lpstr>
      <vt:lpstr>Recreational Use-Attainability Analysis</vt:lpstr>
      <vt:lpstr>2010 Contact Recreation Standards: Freshwater</vt:lpstr>
      <vt:lpstr>2014 Contact Recreation Standards:  Freshwater Pending EPA Review</vt:lpstr>
      <vt:lpstr>Draft Recommendations for Recreational Use Changes Appendix A</vt:lpstr>
      <vt:lpstr>Draft Recommendations for Recreational Use Changes Appendix G</vt:lpstr>
      <vt:lpstr>Instructions for Submitting Comments</vt:lpstr>
      <vt:lpstr>Contact Information </vt:lpstr>
    </vt:vector>
  </TitlesOfParts>
  <Company>TCEQ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Lavelle</dc:creator>
  <cp:lastModifiedBy>Katherine Lavelle</cp:lastModifiedBy>
  <cp:revision>154</cp:revision>
  <dcterms:created xsi:type="dcterms:W3CDTF">2016-01-21T15:22:21Z</dcterms:created>
  <dcterms:modified xsi:type="dcterms:W3CDTF">2020-03-05T14:43:07Z</dcterms:modified>
</cp:coreProperties>
</file>