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258" r:id="rId5"/>
    <p:sldId id="281" r:id="rId6"/>
    <p:sldId id="282" r:id="rId7"/>
    <p:sldId id="323" r:id="rId8"/>
    <p:sldId id="325"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318" r:id="rId36"/>
    <p:sldId id="320" r:id="rId37"/>
    <p:sldId id="444" r:id="rId38"/>
    <p:sldId id="284" r:id="rId39"/>
    <p:sldId id="447" r:id="rId40"/>
    <p:sldId id="448" r:id="rId41"/>
    <p:sldId id="412" r:id="rId42"/>
    <p:sldId id="445" r:id="rId43"/>
    <p:sldId id="414" r:id="rId44"/>
    <p:sldId id="449" r:id="rId45"/>
    <p:sldId id="453" r:id="rId46"/>
    <p:sldId id="446" r:id="rId47"/>
    <p:sldId id="270" r:id="rId48"/>
    <p:sldId id="257" r:id="rId49"/>
    <p:sldId id="268" r:id="rId50"/>
    <p:sldId id="451" r:id="rId51"/>
    <p:sldId id="452" r:id="rId52"/>
    <p:sldId id="275" r:id="rId53"/>
    <p:sldId id="277" r:id="rId54"/>
    <p:sldId id="276" r:id="rId55"/>
    <p:sldId id="278" r:id="rId56"/>
    <p:sldId id="410" r:id="rId57"/>
    <p:sldId id="411" r:id="rId58"/>
    <p:sldId id="260" r:id="rId59"/>
    <p:sldId id="413"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A5DB6F"/>
    <a:srgbClr val="33CC33"/>
    <a:srgbClr val="1256B2"/>
    <a:srgbClr val="CFD5EA"/>
    <a:srgbClr val="0875C8"/>
    <a:srgbClr val="3399FF"/>
    <a:srgbClr val="0090BA"/>
    <a:srgbClr val="27387E"/>
    <a:srgbClr val="799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72473" autoAdjust="0"/>
  </p:normalViewPr>
  <p:slideViewPr>
    <p:cSldViewPr snapToGrid="0">
      <p:cViewPr varScale="1">
        <p:scale>
          <a:sx n="82" d="100"/>
          <a:sy n="82" d="100"/>
        </p:scale>
        <p:origin x="600" y="132"/>
      </p:cViewPr>
      <p:guideLst/>
    </p:cSldViewPr>
  </p:slideViewPr>
  <p:outlineViewPr>
    <p:cViewPr>
      <p:scale>
        <a:sx n="33" d="100"/>
        <a:sy n="33" d="100"/>
      </p:scale>
      <p:origin x="0" y="-4650"/>
    </p:cViewPr>
    <p:sldLst>
      <p:sld r:id="rId1" collapse="1"/>
    </p:sldLst>
  </p:outlineViewPr>
  <p:notesTextViewPr>
    <p:cViewPr>
      <p:scale>
        <a:sx n="1" d="1"/>
        <a:sy n="1" d="1"/>
      </p:scale>
      <p:origin x="0" y="0"/>
    </p:cViewPr>
  </p:notesTextViewPr>
  <p:notesViewPr>
    <p:cSldViewPr snapToGrid="0">
      <p:cViewPr varScale="1">
        <p:scale>
          <a:sx n="55" d="100"/>
          <a:sy n="55" d="100"/>
        </p:scale>
        <p:origin x="229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26.xml.rels><?xml version="1.0" encoding="UTF-8" standalone="yes"?>
<Relationships xmlns="http://schemas.openxmlformats.org/package/2006/relationships"><Relationship Id="rId1" Type="http://schemas.openxmlformats.org/officeDocument/2006/relationships/hyperlink" Target="https://www.tceq.texas.gov/permitting/air/permitbyrule/subchapter-k/emission_limitations.html"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6.xml.rels><?xml version="1.0" encoding="UTF-8" standalone="yes"?>
<Relationships xmlns="http://schemas.openxmlformats.org/package/2006/relationships"><Relationship Id="rId1" Type="http://schemas.openxmlformats.org/officeDocument/2006/relationships/hyperlink" Target="https://www.tceq.texas.gov/permitting/air/permitbyrule/subchapter-k/emission_limitations.html"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A32D3-0200-4BE6-A845-C499C3DF184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DDED6D-D691-4D84-95AF-A5CF17B4D006}">
      <dgm:prSet custT="1"/>
      <dgm:spPr>
        <a:solidFill>
          <a:srgbClr val="1256B2"/>
        </a:solidFill>
      </dgm:spPr>
      <dgm:t>
        <a:bodyPr/>
        <a:lstStyle/>
        <a:p>
          <a:r>
            <a:rPr lang="en-US" sz="3200" dirty="0"/>
            <a:t>§106.261 and §106.262 Brief Overview</a:t>
          </a:r>
        </a:p>
      </dgm:t>
    </dgm:pt>
    <dgm:pt modelId="{BC78D8D9-46BB-4CC7-BE02-F628402DDCE3}" type="parTrans" cxnId="{B5E26390-E67A-49A5-B052-A3A587C4A985}">
      <dgm:prSet/>
      <dgm:spPr/>
      <dgm:t>
        <a:bodyPr/>
        <a:lstStyle/>
        <a:p>
          <a:endParaRPr lang="en-US" sz="2800"/>
        </a:p>
      </dgm:t>
    </dgm:pt>
    <dgm:pt modelId="{F91113D8-D21A-4147-ADF0-370BE4D49522}" type="sibTrans" cxnId="{B5E26390-E67A-49A5-B052-A3A587C4A985}">
      <dgm:prSet/>
      <dgm:spPr/>
      <dgm:t>
        <a:bodyPr/>
        <a:lstStyle/>
        <a:p>
          <a:endParaRPr lang="en-US" sz="2800"/>
        </a:p>
      </dgm:t>
    </dgm:pt>
    <dgm:pt modelId="{C23068DA-A747-46BD-B9E6-05EF425373D0}">
      <dgm:prSet custT="1"/>
      <dgm:spPr>
        <a:solidFill>
          <a:srgbClr val="1256B2"/>
        </a:solidFill>
      </dgm:spPr>
      <dgm:t>
        <a:bodyPr/>
        <a:lstStyle/>
        <a:p>
          <a:r>
            <a:rPr lang="en-US" sz="3200" dirty="0"/>
            <a:t>Case Studies</a:t>
          </a:r>
        </a:p>
      </dgm:t>
    </dgm:pt>
    <dgm:pt modelId="{F1E02924-EDDC-4796-9220-D3BA262044F5}" type="parTrans" cxnId="{F72F36E0-715A-46F6-9C49-E7C92235B4EF}">
      <dgm:prSet/>
      <dgm:spPr/>
      <dgm:t>
        <a:bodyPr/>
        <a:lstStyle/>
        <a:p>
          <a:endParaRPr lang="en-US" sz="2800"/>
        </a:p>
      </dgm:t>
    </dgm:pt>
    <dgm:pt modelId="{410350DE-F3B2-4F8E-96FE-0CA0C74281B8}" type="sibTrans" cxnId="{F72F36E0-715A-46F6-9C49-E7C92235B4EF}">
      <dgm:prSet/>
      <dgm:spPr/>
      <dgm:t>
        <a:bodyPr/>
        <a:lstStyle/>
        <a:p>
          <a:endParaRPr lang="en-US" sz="2800"/>
        </a:p>
      </dgm:t>
    </dgm:pt>
    <dgm:pt modelId="{3A9C75D7-83CE-4417-91D1-746D32DE0DBE}">
      <dgm:prSet custT="1"/>
      <dgm:spPr/>
      <dgm:t>
        <a:bodyPr/>
        <a:lstStyle/>
        <a:p>
          <a:r>
            <a:rPr lang="en-US" sz="2800" dirty="0" err="1"/>
            <a:t>Speciations</a:t>
          </a:r>
          <a:r>
            <a:rPr lang="en-US" sz="2800" dirty="0"/>
            <a:t> </a:t>
          </a:r>
        </a:p>
      </dgm:t>
    </dgm:pt>
    <dgm:pt modelId="{BB530679-0755-42A0-B29C-FDE746A5C05C}" type="parTrans" cxnId="{685E64FF-9710-425F-97D0-46DBC289C737}">
      <dgm:prSet/>
      <dgm:spPr/>
      <dgm:t>
        <a:bodyPr/>
        <a:lstStyle/>
        <a:p>
          <a:endParaRPr lang="en-US" sz="2800"/>
        </a:p>
      </dgm:t>
    </dgm:pt>
    <dgm:pt modelId="{88E4E520-62DB-4510-9DD4-F79FD3A384ED}" type="sibTrans" cxnId="{685E64FF-9710-425F-97D0-46DBC289C737}">
      <dgm:prSet/>
      <dgm:spPr/>
      <dgm:t>
        <a:bodyPr/>
        <a:lstStyle/>
        <a:p>
          <a:endParaRPr lang="en-US" sz="2800"/>
        </a:p>
      </dgm:t>
    </dgm:pt>
    <dgm:pt modelId="{3DCD0F74-0400-478F-993E-9977F37D3442}">
      <dgm:prSet custT="1"/>
      <dgm:spPr/>
      <dgm:t>
        <a:bodyPr/>
        <a:lstStyle/>
        <a:p>
          <a:r>
            <a:rPr lang="en-US" sz="2800" dirty="0"/>
            <a:t>Old actual – New Potential</a:t>
          </a:r>
        </a:p>
      </dgm:t>
    </dgm:pt>
    <dgm:pt modelId="{EF7F0961-3FA3-4175-AC9C-5A7644E97248}" type="parTrans" cxnId="{CF6487E5-4B41-4D52-92A4-345D1A1BBC82}">
      <dgm:prSet/>
      <dgm:spPr/>
      <dgm:t>
        <a:bodyPr/>
        <a:lstStyle/>
        <a:p>
          <a:endParaRPr lang="en-US" sz="2800"/>
        </a:p>
      </dgm:t>
    </dgm:pt>
    <dgm:pt modelId="{6E91F574-0F33-480B-9FD7-ECFF56E42937}" type="sibTrans" cxnId="{CF6487E5-4B41-4D52-92A4-345D1A1BBC82}">
      <dgm:prSet/>
      <dgm:spPr/>
      <dgm:t>
        <a:bodyPr/>
        <a:lstStyle/>
        <a:p>
          <a:endParaRPr lang="en-US" sz="2800"/>
        </a:p>
      </dgm:t>
    </dgm:pt>
    <dgm:pt modelId="{F1D98D96-00F7-406B-84FB-3366615A79DF}">
      <dgm:prSet custT="1"/>
      <dgm:spPr>
        <a:solidFill>
          <a:srgbClr val="1256B2"/>
        </a:solidFill>
      </dgm:spPr>
      <dgm:t>
        <a:bodyPr/>
        <a:lstStyle/>
        <a:p>
          <a:r>
            <a:rPr lang="en-US" sz="3200" dirty="0"/>
            <a:t>This and That</a:t>
          </a:r>
        </a:p>
      </dgm:t>
    </dgm:pt>
    <dgm:pt modelId="{2214B2D0-ED17-487F-9640-64BB9AE6F1A0}" type="parTrans" cxnId="{68CE5F88-AFF5-464A-82AA-7D78FAFD2405}">
      <dgm:prSet/>
      <dgm:spPr/>
      <dgm:t>
        <a:bodyPr/>
        <a:lstStyle/>
        <a:p>
          <a:endParaRPr lang="en-US" sz="2800"/>
        </a:p>
      </dgm:t>
    </dgm:pt>
    <dgm:pt modelId="{10745845-7552-4ABB-8F0D-420D89248DF9}" type="sibTrans" cxnId="{68CE5F88-AFF5-464A-82AA-7D78FAFD2405}">
      <dgm:prSet/>
      <dgm:spPr/>
      <dgm:t>
        <a:bodyPr/>
        <a:lstStyle/>
        <a:p>
          <a:endParaRPr lang="en-US" sz="2800"/>
        </a:p>
      </dgm:t>
    </dgm:pt>
    <dgm:pt modelId="{3095D08D-F2D6-43B3-AF4D-5026C7D88239}">
      <dgm:prSet custT="1"/>
      <dgm:spPr/>
      <dgm:t>
        <a:bodyPr/>
        <a:lstStyle/>
        <a:p>
          <a:r>
            <a:rPr lang="en-US" sz="2800" dirty="0"/>
            <a:t>Physical or Operational Changes </a:t>
          </a:r>
        </a:p>
      </dgm:t>
    </dgm:pt>
    <dgm:pt modelId="{4A5725A1-B6B4-4A31-901F-B86390262515}" type="parTrans" cxnId="{44CA2FD7-7AE2-4E60-A01C-8276973A4D9C}">
      <dgm:prSet/>
      <dgm:spPr/>
      <dgm:t>
        <a:bodyPr/>
        <a:lstStyle/>
        <a:p>
          <a:endParaRPr lang="en-US" sz="2800"/>
        </a:p>
      </dgm:t>
    </dgm:pt>
    <dgm:pt modelId="{9DD5FE62-8FB5-4674-939F-FDF7036C3896}" type="sibTrans" cxnId="{44CA2FD7-7AE2-4E60-A01C-8276973A4D9C}">
      <dgm:prSet/>
      <dgm:spPr/>
      <dgm:t>
        <a:bodyPr/>
        <a:lstStyle/>
        <a:p>
          <a:endParaRPr lang="en-US" sz="2800"/>
        </a:p>
      </dgm:t>
    </dgm:pt>
    <dgm:pt modelId="{973E1AB4-2A87-40A6-AAF1-FCB1BD93884D}">
      <dgm:prSet custT="1"/>
      <dgm:spPr/>
      <dgm:t>
        <a:bodyPr/>
        <a:lstStyle/>
        <a:p>
          <a:r>
            <a:rPr lang="en-US" sz="2800" dirty="0"/>
            <a:t>Permit by Rule Only Site</a:t>
          </a:r>
        </a:p>
      </dgm:t>
    </dgm:pt>
    <dgm:pt modelId="{EF19C2E8-B8BF-4B83-B1CC-ED56D867A860}" type="parTrans" cxnId="{3D52704B-17DE-46B3-9F4B-376C5ECDD123}">
      <dgm:prSet/>
      <dgm:spPr/>
      <dgm:t>
        <a:bodyPr/>
        <a:lstStyle/>
        <a:p>
          <a:endParaRPr lang="en-US" sz="2800"/>
        </a:p>
      </dgm:t>
    </dgm:pt>
    <dgm:pt modelId="{A093C12B-1215-413F-BF23-1B2B263C327A}" type="sibTrans" cxnId="{3D52704B-17DE-46B3-9F4B-376C5ECDD123}">
      <dgm:prSet/>
      <dgm:spPr/>
      <dgm:t>
        <a:bodyPr/>
        <a:lstStyle/>
        <a:p>
          <a:endParaRPr lang="en-US" sz="2800"/>
        </a:p>
      </dgm:t>
    </dgm:pt>
    <dgm:pt modelId="{2708E3B4-C79F-46D6-910F-2B79D7F539B4}" type="pres">
      <dgm:prSet presAssocID="{CF7A32D3-0200-4BE6-A845-C499C3DF184E}" presName="linear" presStyleCnt="0">
        <dgm:presLayoutVars>
          <dgm:animLvl val="lvl"/>
          <dgm:resizeHandles val="exact"/>
        </dgm:presLayoutVars>
      </dgm:prSet>
      <dgm:spPr/>
    </dgm:pt>
    <dgm:pt modelId="{C6BE30AE-D04B-4E09-B2B3-C5295EFCFD43}" type="pres">
      <dgm:prSet presAssocID="{2EDDED6D-D691-4D84-95AF-A5CF17B4D006}" presName="parentText" presStyleLbl="node1" presStyleIdx="0" presStyleCnt="3">
        <dgm:presLayoutVars>
          <dgm:chMax val="0"/>
          <dgm:bulletEnabled val="1"/>
        </dgm:presLayoutVars>
      </dgm:prSet>
      <dgm:spPr/>
    </dgm:pt>
    <dgm:pt modelId="{CD84E0B8-E9B4-4EC2-A53A-9E79BFFBECF4}" type="pres">
      <dgm:prSet presAssocID="{F91113D8-D21A-4147-ADF0-370BE4D49522}" presName="spacer" presStyleCnt="0"/>
      <dgm:spPr/>
    </dgm:pt>
    <dgm:pt modelId="{C544335A-E969-404C-A32F-D17DACF84912}" type="pres">
      <dgm:prSet presAssocID="{C23068DA-A747-46BD-B9E6-05EF425373D0}" presName="parentText" presStyleLbl="node1" presStyleIdx="1" presStyleCnt="3">
        <dgm:presLayoutVars>
          <dgm:chMax val="0"/>
          <dgm:bulletEnabled val="1"/>
        </dgm:presLayoutVars>
      </dgm:prSet>
      <dgm:spPr/>
    </dgm:pt>
    <dgm:pt modelId="{67D7C7DE-3AE5-41B3-953C-DCB0C8F5797E}" type="pres">
      <dgm:prSet presAssocID="{C23068DA-A747-46BD-B9E6-05EF425373D0}" presName="childText" presStyleLbl="revTx" presStyleIdx="0" presStyleCnt="1">
        <dgm:presLayoutVars>
          <dgm:bulletEnabled val="1"/>
        </dgm:presLayoutVars>
      </dgm:prSet>
      <dgm:spPr/>
    </dgm:pt>
    <dgm:pt modelId="{A2A72DD6-32FB-4B69-B861-7588B51797A3}" type="pres">
      <dgm:prSet presAssocID="{F1D98D96-00F7-406B-84FB-3366615A79DF}" presName="parentText" presStyleLbl="node1" presStyleIdx="2" presStyleCnt="3">
        <dgm:presLayoutVars>
          <dgm:chMax val="0"/>
          <dgm:bulletEnabled val="1"/>
        </dgm:presLayoutVars>
      </dgm:prSet>
      <dgm:spPr/>
    </dgm:pt>
  </dgm:ptLst>
  <dgm:cxnLst>
    <dgm:cxn modelId="{086B9806-8E0E-439D-84B1-0CD8BC85BABF}" type="presOf" srcId="{3DCD0F74-0400-478F-993E-9977F37D3442}" destId="{67D7C7DE-3AE5-41B3-953C-DCB0C8F5797E}" srcOrd="0" destOrd="2" presId="urn:microsoft.com/office/officeart/2005/8/layout/vList2"/>
    <dgm:cxn modelId="{5113CB17-193E-4534-B216-83A1BC51AE11}" type="presOf" srcId="{2EDDED6D-D691-4D84-95AF-A5CF17B4D006}" destId="{C6BE30AE-D04B-4E09-B2B3-C5295EFCFD43}" srcOrd="0" destOrd="0" presId="urn:microsoft.com/office/officeart/2005/8/layout/vList2"/>
    <dgm:cxn modelId="{F94A7535-835A-4DF9-817F-B910BBF94E4E}" type="presOf" srcId="{F1D98D96-00F7-406B-84FB-3366615A79DF}" destId="{A2A72DD6-32FB-4B69-B861-7588B51797A3}" srcOrd="0" destOrd="0" presId="urn:microsoft.com/office/officeart/2005/8/layout/vList2"/>
    <dgm:cxn modelId="{A0A9085D-1AE3-48F4-A572-A1970FD9867B}" type="presOf" srcId="{C23068DA-A747-46BD-B9E6-05EF425373D0}" destId="{C544335A-E969-404C-A32F-D17DACF84912}" srcOrd="0" destOrd="0" presId="urn:microsoft.com/office/officeart/2005/8/layout/vList2"/>
    <dgm:cxn modelId="{4711FE66-2D53-4BCF-9798-A2DA33D4DF9B}" type="presOf" srcId="{3A9C75D7-83CE-4417-91D1-746D32DE0DBE}" destId="{67D7C7DE-3AE5-41B3-953C-DCB0C8F5797E}" srcOrd="0" destOrd="0" presId="urn:microsoft.com/office/officeart/2005/8/layout/vList2"/>
    <dgm:cxn modelId="{3D52704B-17DE-46B3-9F4B-376C5ECDD123}" srcId="{C23068DA-A747-46BD-B9E6-05EF425373D0}" destId="{973E1AB4-2A87-40A6-AAF1-FCB1BD93884D}" srcOrd="1" destOrd="0" parTransId="{EF19C2E8-B8BF-4B83-B1CC-ED56D867A860}" sibTransId="{A093C12B-1215-413F-BF23-1B2B263C327A}"/>
    <dgm:cxn modelId="{2ADE626C-FCA2-48D5-B258-CD65BE46AEF5}" type="presOf" srcId="{973E1AB4-2A87-40A6-AAF1-FCB1BD93884D}" destId="{67D7C7DE-3AE5-41B3-953C-DCB0C8F5797E}" srcOrd="0" destOrd="1" presId="urn:microsoft.com/office/officeart/2005/8/layout/vList2"/>
    <dgm:cxn modelId="{11DEE655-6A65-4CDA-92C1-C805A0F5B446}" type="presOf" srcId="{CF7A32D3-0200-4BE6-A845-C499C3DF184E}" destId="{2708E3B4-C79F-46D6-910F-2B79D7F539B4}" srcOrd="0" destOrd="0" presId="urn:microsoft.com/office/officeart/2005/8/layout/vList2"/>
    <dgm:cxn modelId="{68CE5F88-AFF5-464A-82AA-7D78FAFD2405}" srcId="{CF7A32D3-0200-4BE6-A845-C499C3DF184E}" destId="{F1D98D96-00F7-406B-84FB-3366615A79DF}" srcOrd="2" destOrd="0" parTransId="{2214B2D0-ED17-487F-9640-64BB9AE6F1A0}" sibTransId="{10745845-7552-4ABB-8F0D-420D89248DF9}"/>
    <dgm:cxn modelId="{B5E26390-E67A-49A5-B052-A3A587C4A985}" srcId="{CF7A32D3-0200-4BE6-A845-C499C3DF184E}" destId="{2EDDED6D-D691-4D84-95AF-A5CF17B4D006}" srcOrd="0" destOrd="0" parTransId="{BC78D8D9-46BB-4CC7-BE02-F628402DDCE3}" sibTransId="{F91113D8-D21A-4147-ADF0-370BE4D49522}"/>
    <dgm:cxn modelId="{DB5254A1-929C-43EB-9BCE-DEF0EB25D2B1}" type="presOf" srcId="{3095D08D-F2D6-43B3-AF4D-5026C7D88239}" destId="{67D7C7DE-3AE5-41B3-953C-DCB0C8F5797E}" srcOrd="0" destOrd="3" presId="urn:microsoft.com/office/officeart/2005/8/layout/vList2"/>
    <dgm:cxn modelId="{44CA2FD7-7AE2-4E60-A01C-8276973A4D9C}" srcId="{C23068DA-A747-46BD-B9E6-05EF425373D0}" destId="{3095D08D-F2D6-43B3-AF4D-5026C7D88239}" srcOrd="3" destOrd="0" parTransId="{4A5725A1-B6B4-4A31-901F-B86390262515}" sibTransId="{9DD5FE62-8FB5-4674-939F-FDF7036C3896}"/>
    <dgm:cxn modelId="{F72F36E0-715A-46F6-9C49-E7C92235B4EF}" srcId="{CF7A32D3-0200-4BE6-A845-C499C3DF184E}" destId="{C23068DA-A747-46BD-B9E6-05EF425373D0}" srcOrd="1" destOrd="0" parTransId="{F1E02924-EDDC-4796-9220-D3BA262044F5}" sibTransId="{410350DE-F3B2-4F8E-96FE-0CA0C74281B8}"/>
    <dgm:cxn modelId="{CF6487E5-4B41-4D52-92A4-345D1A1BBC82}" srcId="{C23068DA-A747-46BD-B9E6-05EF425373D0}" destId="{3DCD0F74-0400-478F-993E-9977F37D3442}" srcOrd="2" destOrd="0" parTransId="{EF7F0961-3FA3-4175-AC9C-5A7644E97248}" sibTransId="{6E91F574-0F33-480B-9FD7-ECFF56E42937}"/>
    <dgm:cxn modelId="{685E64FF-9710-425F-97D0-46DBC289C737}" srcId="{C23068DA-A747-46BD-B9E6-05EF425373D0}" destId="{3A9C75D7-83CE-4417-91D1-746D32DE0DBE}" srcOrd="0" destOrd="0" parTransId="{BB530679-0755-42A0-B29C-FDE746A5C05C}" sibTransId="{88E4E520-62DB-4510-9DD4-F79FD3A384ED}"/>
    <dgm:cxn modelId="{0012EC54-D659-4DBE-8387-5B393BD8AEC2}" type="presParOf" srcId="{2708E3B4-C79F-46D6-910F-2B79D7F539B4}" destId="{C6BE30AE-D04B-4E09-B2B3-C5295EFCFD43}" srcOrd="0" destOrd="0" presId="urn:microsoft.com/office/officeart/2005/8/layout/vList2"/>
    <dgm:cxn modelId="{9E5DE071-E2B0-4609-992C-ED0875E0DB5F}" type="presParOf" srcId="{2708E3B4-C79F-46D6-910F-2B79D7F539B4}" destId="{CD84E0B8-E9B4-4EC2-A53A-9E79BFFBECF4}" srcOrd="1" destOrd="0" presId="urn:microsoft.com/office/officeart/2005/8/layout/vList2"/>
    <dgm:cxn modelId="{B49A264A-3A29-48E3-B050-8A865A3005BA}" type="presParOf" srcId="{2708E3B4-C79F-46D6-910F-2B79D7F539B4}" destId="{C544335A-E969-404C-A32F-D17DACF84912}" srcOrd="2" destOrd="0" presId="urn:microsoft.com/office/officeart/2005/8/layout/vList2"/>
    <dgm:cxn modelId="{5EDFD22E-2F27-4BAA-8F7D-04D47C2AA438}" type="presParOf" srcId="{2708E3B4-C79F-46D6-910F-2B79D7F539B4}" destId="{67D7C7DE-3AE5-41B3-953C-DCB0C8F5797E}" srcOrd="3" destOrd="0" presId="urn:microsoft.com/office/officeart/2005/8/layout/vList2"/>
    <dgm:cxn modelId="{A25BF51D-9E41-4106-A12A-DE481ACF9C96}" type="presParOf" srcId="{2708E3B4-C79F-46D6-910F-2B79D7F539B4}" destId="{A2A72DD6-32FB-4B69-B861-7588B51797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207D66-6C3D-4E06-8216-6CBA344D4D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0E3DAB-EAF5-473C-9112-545CC15242C2}">
      <dgm:prSet custT="1"/>
      <dgm:spPr/>
      <dgm:t>
        <a:bodyPr/>
        <a:lstStyle/>
        <a:p>
          <a:r>
            <a:rPr lang="en-US" sz="3200" dirty="0"/>
            <a:t>Site Wide Propane Emissions:</a:t>
          </a:r>
        </a:p>
      </dgm:t>
    </dgm:pt>
    <dgm:pt modelId="{4F4C78A9-CB9B-46BF-B633-B5708182BF8A}" type="parTrans" cxnId="{CEFE9186-91B7-4327-A42F-0AF8F98A6A50}">
      <dgm:prSet/>
      <dgm:spPr/>
      <dgm:t>
        <a:bodyPr/>
        <a:lstStyle/>
        <a:p>
          <a:endParaRPr lang="en-US"/>
        </a:p>
      </dgm:t>
    </dgm:pt>
    <dgm:pt modelId="{7FE3E41E-9114-4AA1-9B50-BAF37B2A76EA}" type="sibTrans" cxnId="{CEFE9186-91B7-4327-A42F-0AF8F98A6A50}">
      <dgm:prSet/>
      <dgm:spPr/>
      <dgm:t>
        <a:bodyPr/>
        <a:lstStyle/>
        <a:p>
          <a:endParaRPr lang="en-US"/>
        </a:p>
      </dgm:t>
    </dgm:pt>
    <dgm:pt modelId="{E7159680-5831-46A0-950E-AF4E7F65959E}">
      <dgm:prSet custT="1"/>
      <dgm:spPr/>
      <dgm:t>
        <a:bodyPr/>
        <a:lstStyle/>
        <a:p>
          <a:r>
            <a:rPr lang="en-US" sz="3200" dirty="0"/>
            <a:t>7 lb/hr</a:t>
          </a:r>
        </a:p>
      </dgm:t>
    </dgm:pt>
    <dgm:pt modelId="{2625D49E-0BA3-4B22-9724-94F81F199D95}" type="parTrans" cxnId="{0519C84E-8B2D-44E1-9C74-6493B5B2B834}">
      <dgm:prSet/>
      <dgm:spPr/>
      <dgm:t>
        <a:bodyPr/>
        <a:lstStyle/>
        <a:p>
          <a:endParaRPr lang="en-US"/>
        </a:p>
      </dgm:t>
    </dgm:pt>
    <dgm:pt modelId="{ABEB789B-132C-4898-AD44-597E094CEA4F}" type="sibTrans" cxnId="{0519C84E-8B2D-44E1-9C74-6493B5B2B834}">
      <dgm:prSet/>
      <dgm:spPr/>
      <dgm:t>
        <a:bodyPr/>
        <a:lstStyle/>
        <a:p>
          <a:endParaRPr lang="en-US"/>
        </a:p>
      </dgm:t>
    </dgm:pt>
    <dgm:pt modelId="{59AB40FA-1B8A-4C4C-80A4-36B831AFF426}">
      <dgm:prSet custT="1"/>
      <dgm:spPr/>
      <dgm:t>
        <a:bodyPr/>
        <a:lstStyle/>
        <a:p>
          <a:r>
            <a:rPr lang="en-US" sz="3200" dirty="0"/>
            <a:t>10 tpy</a:t>
          </a:r>
        </a:p>
      </dgm:t>
    </dgm:pt>
    <dgm:pt modelId="{BCFE6E6D-C46F-445B-A00A-992A45883012}" type="parTrans" cxnId="{E98D6C84-7356-4798-BB34-DAF76B73F3B4}">
      <dgm:prSet/>
      <dgm:spPr/>
      <dgm:t>
        <a:bodyPr/>
        <a:lstStyle/>
        <a:p>
          <a:endParaRPr lang="en-US"/>
        </a:p>
      </dgm:t>
    </dgm:pt>
    <dgm:pt modelId="{E0B6C740-6098-4BAC-96D0-B0530E2EC992}" type="sibTrans" cxnId="{E98D6C84-7356-4798-BB34-DAF76B73F3B4}">
      <dgm:prSet/>
      <dgm:spPr/>
      <dgm:t>
        <a:bodyPr/>
        <a:lstStyle/>
        <a:p>
          <a:endParaRPr lang="en-US"/>
        </a:p>
      </dgm:t>
    </dgm:pt>
    <dgm:pt modelId="{1BBF3746-0846-43B1-AFCD-8CFB9EF81FD8}" type="pres">
      <dgm:prSet presAssocID="{DA207D66-6C3D-4E06-8216-6CBA344D4D66}" presName="linear" presStyleCnt="0">
        <dgm:presLayoutVars>
          <dgm:dir/>
          <dgm:animLvl val="lvl"/>
          <dgm:resizeHandles val="exact"/>
        </dgm:presLayoutVars>
      </dgm:prSet>
      <dgm:spPr/>
    </dgm:pt>
    <dgm:pt modelId="{2D7875EA-9B41-4704-BB20-5EEAEEFA8BFC}" type="pres">
      <dgm:prSet presAssocID="{A00E3DAB-EAF5-473C-9112-545CC15242C2}" presName="parentLin" presStyleCnt="0"/>
      <dgm:spPr/>
    </dgm:pt>
    <dgm:pt modelId="{4933D68E-99DC-4F20-B592-D04E3FFB7BE3}" type="pres">
      <dgm:prSet presAssocID="{A00E3DAB-EAF5-473C-9112-545CC15242C2}" presName="parentLeftMargin" presStyleLbl="node1" presStyleIdx="0" presStyleCnt="1"/>
      <dgm:spPr/>
    </dgm:pt>
    <dgm:pt modelId="{03BEBFDC-526A-4961-B0FA-324BC301DF99}" type="pres">
      <dgm:prSet presAssocID="{A00E3DAB-EAF5-473C-9112-545CC15242C2}" presName="parentText" presStyleLbl="node1" presStyleIdx="0" presStyleCnt="1" custScaleX="120803" custScaleY="578405">
        <dgm:presLayoutVars>
          <dgm:chMax val="0"/>
          <dgm:bulletEnabled val="1"/>
        </dgm:presLayoutVars>
      </dgm:prSet>
      <dgm:spPr/>
    </dgm:pt>
    <dgm:pt modelId="{32ADC337-3BEA-4118-B974-23B45A12BFA5}" type="pres">
      <dgm:prSet presAssocID="{A00E3DAB-EAF5-473C-9112-545CC15242C2}" presName="negativeSpace" presStyleCnt="0"/>
      <dgm:spPr/>
    </dgm:pt>
    <dgm:pt modelId="{25716D27-1DE5-4DCF-89EF-4289AA204572}" type="pres">
      <dgm:prSet presAssocID="{A00E3DAB-EAF5-473C-9112-545CC15242C2}" presName="childText" presStyleLbl="conFgAcc1" presStyleIdx="0" presStyleCnt="1" custScaleY="122222">
        <dgm:presLayoutVars>
          <dgm:bulletEnabled val="1"/>
        </dgm:presLayoutVars>
      </dgm:prSet>
      <dgm:spPr/>
    </dgm:pt>
  </dgm:ptLst>
  <dgm:cxnLst>
    <dgm:cxn modelId="{EF350B5E-1894-4D40-BCBA-BEFD19FD05C0}" type="presOf" srcId="{A00E3DAB-EAF5-473C-9112-545CC15242C2}" destId="{03BEBFDC-526A-4961-B0FA-324BC301DF99}" srcOrd="1" destOrd="0" presId="urn:microsoft.com/office/officeart/2005/8/layout/list1"/>
    <dgm:cxn modelId="{F1499741-5E41-4953-AFA1-6DD88E8009B7}" type="presOf" srcId="{E7159680-5831-46A0-950E-AF4E7F65959E}" destId="{25716D27-1DE5-4DCF-89EF-4289AA204572}" srcOrd="0" destOrd="0" presId="urn:microsoft.com/office/officeart/2005/8/layout/list1"/>
    <dgm:cxn modelId="{0519C84E-8B2D-44E1-9C74-6493B5B2B834}" srcId="{A00E3DAB-EAF5-473C-9112-545CC15242C2}" destId="{E7159680-5831-46A0-950E-AF4E7F65959E}" srcOrd="0" destOrd="0" parTransId="{2625D49E-0BA3-4B22-9724-94F81F199D95}" sibTransId="{ABEB789B-132C-4898-AD44-597E094CEA4F}"/>
    <dgm:cxn modelId="{E98D6C84-7356-4798-BB34-DAF76B73F3B4}" srcId="{A00E3DAB-EAF5-473C-9112-545CC15242C2}" destId="{59AB40FA-1B8A-4C4C-80A4-36B831AFF426}" srcOrd="1" destOrd="0" parTransId="{BCFE6E6D-C46F-445B-A00A-992A45883012}" sibTransId="{E0B6C740-6098-4BAC-96D0-B0530E2EC992}"/>
    <dgm:cxn modelId="{CEFE9186-91B7-4327-A42F-0AF8F98A6A50}" srcId="{DA207D66-6C3D-4E06-8216-6CBA344D4D66}" destId="{A00E3DAB-EAF5-473C-9112-545CC15242C2}" srcOrd="0" destOrd="0" parTransId="{4F4C78A9-CB9B-46BF-B633-B5708182BF8A}" sibTransId="{7FE3E41E-9114-4AA1-9B50-BAF37B2A76EA}"/>
    <dgm:cxn modelId="{6DDFD3A3-41CD-45EA-8BC0-B1A294078016}" type="presOf" srcId="{DA207D66-6C3D-4E06-8216-6CBA344D4D66}" destId="{1BBF3746-0846-43B1-AFCD-8CFB9EF81FD8}" srcOrd="0" destOrd="0" presId="urn:microsoft.com/office/officeart/2005/8/layout/list1"/>
    <dgm:cxn modelId="{55205FAC-C7F1-4A84-9B54-F3557B3D5C5A}" type="presOf" srcId="{59AB40FA-1B8A-4C4C-80A4-36B831AFF426}" destId="{25716D27-1DE5-4DCF-89EF-4289AA204572}" srcOrd="0" destOrd="1" presId="urn:microsoft.com/office/officeart/2005/8/layout/list1"/>
    <dgm:cxn modelId="{51FB53AD-D66D-445D-A684-9FBD9384847E}" type="presOf" srcId="{A00E3DAB-EAF5-473C-9112-545CC15242C2}" destId="{4933D68E-99DC-4F20-B592-D04E3FFB7BE3}" srcOrd="0" destOrd="0" presId="urn:microsoft.com/office/officeart/2005/8/layout/list1"/>
    <dgm:cxn modelId="{CE09CD0E-A84E-4E50-B046-9A6DF5313F38}" type="presParOf" srcId="{1BBF3746-0846-43B1-AFCD-8CFB9EF81FD8}" destId="{2D7875EA-9B41-4704-BB20-5EEAEEFA8BFC}" srcOrd="0" destOrd="0" presId="urn:microsoft.com/office/officeart/2005/8/layout/list1"/>
    <dgm:cxn modelId="{76DDB838-34F6-44BF-8F1E-DB912A97FA1B}" type="presParOf" srcId="{2D7875EA-9B41-4704-BB20-5EEAEEFA8BFC}" destId="{4933D68E-99DC-4F20-B592-D04E3FFB7BE3}" srcOrd="0" destOrd="0" presId="urn:microsoft.com/office/officeart/2005/8/layout/list1"/>
    <dgm:cxn modelId="{3DAD04A1-8325-4F94-AB19-B34556A0C7B6}" type="presParOf" srcId="{2D7875EA-9B41-4704-BB20-5EEAEEFA8BFC}" destId="{03BEBFDC-526A-4961-B0FA-324BC301DF99}" srcOrd="1" destOrd="0" presId="urn:microsoft.com/office/officeart/2005/8/layout/list1"/>
    <dgm:cxn modelId="{BEB6DCEE-F731-41B4-A586-5E202409F0F8}" type="presParOf" srcId="{1BBF3746-0846-43B1-AFCD-8CFB9EF81FD8}" destId="{32ADC337-3BEA-4118-B974-23B45A12BFA5}" srcOrd="1" destOrd="0" presId="urn:microsoft.com/office/officeart/2005/8/layout/list1"/>
    <dgm:cxn modelId="{70ADE87D-40D4-4E2E-8C10-8CD7177B24B9}" type="presParOf" srcId="{1BBF3746-0846-43B1-AFCD-8CFB9EF81FD8}" destId="{25716D27-1DE5-4DCF-89EF-4289AA204572}"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898605-75E5-4DA0-A534-050B5FAEAB5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C928652-372D-46E5-B816-064D8A7E2A2A}">
      <dgm:prSet custT="1"/>
      <dgm:spPr>
        <a:solidFill>
          <a:schemeClr val="accent6">
            <a:lumMod val="75000"/>
          </a:schemeClr>
        </a:solidFill>
      </dgm:spPr>
      <dgm:t>
        <a:bodyPr/>
        <a:lstStyle/>
        <a:p>
          <a:r>
            <a:rPr lang="en-US" sz="3200" dirty="0"/>
            <a:t>500 bbl/day of increased throughput</a:t>
          </a:r>
        </a:p>
      </dgm:t>
    </dgm:pt>
    <dgm:pt modelId="{DD70DFFA-ADB6-41EF-8202-B42D9171013C}" type="parTrans" cxnId="{94D77200-833E-4BC4-A0EC-8817DB7501BA}">
      <dgm:prSet/>
      <dgm:spPr/>
      <dgm:t>
        <a:bodyPr/>
        <a:lstStyle/>
        <a:p>
          <a:endParaRPr lang="en-US"/>
        </a:p>
      </dgm:t>
    </dgm:pt>
    <dgm:pt modelId="{2BAD72F7-BB2B-48DE-AA2B-A3792A7C8D5C}" type="sibTrans" cxnId="{94D77200-833E-4BC4-A0EC-8817DB7501BA}">
      <dgm:prSet/>
      <dgm:spPr/>
      <dgm:t>
        <a:bodyPr/>
        <a:lstStyle/>
        <a:p>
          <a:endParaRPr lang="en-US"/>
        </a:p>
      </dgm:t>
    </dgm:pt>
    <dgm:pt modelId="{262C25A3-3BE1-4F4C-A4AE-834A617EE242}" type="pres">
      <dgm:prSet presAssocID="{C9898605-75E5-4DA0-A534-050B5FAEAB5C}" presName="Name0" presStyleCnt="0">
        <dgm:presLayoutVars>
          <dgm:dir/>
          <dgm:resizeHandles val="exact"/>
        </dgm:presLayoutVars>
      </dgm:prSet>
      <dgm:spPr/>
    </dgm:pt>
    <dgm:pt modelId="{13FF507F-A595-45C6-8B76-7B4984FFF2D5}" type="pres">
      <dgm:prSet presAssocID="{DC928652-372D-46E5-B816-064D8A7E2A2A}" presName="node" presStyleLbl="node1" presStyleIdx="0" presStyleCnt="1" custScaleX="100098">
        <dgm:presLayoutVars>
          <dgm:bulletEnabled val="1"/>
        </dgm:presLayoutVars>
      </dgm:prSet>
      <dgm:spPr/>
    </dgm:pt>
  </dgm:ptLst>
  <dgm:cxnLst>
    <dgm:cxn modelId="{94D77200-833E-4BC4-A0EC-8817DB7501BA}" srcId="{C9898605-75E5-4DA0-A534-050B5FAEAB5C}" destId="{DC928652-372D-46E5-B816-064D8A7E2A2A}" srcOrd="0" destOrd="0" parTransId="{DD70DFFA-ADB6-41EF-8202-B42D9171013C}" sibTransId="{2BAD72F7-BB2B-48DE-AA2B-A3792A7C8D5C}"/>
    <dgm:cxn modelId="{3E8E97C7-5342-470E-A215-A6493C715BCA}" type="presOf" srcId="{DC928652-372D-46E5-B816-064D8A7E2A2A}" destId="{13FF507F-A595-45C6-8B76-7B4984FFF2D5}" srcOrd="0" destOrd="0" presId="urn:microsoft.com/office/officeart/2005/8/layout/process1"/>
    <dgm:cxn modelId="{5DB355CF-BAB1-4125-ABB5-F57CE2A2A981}" type="presOf" srcId="{C9898605-75E5-4DA0-A534-050B5FAEAB5C}" destId="{262C25A3-3BE1-4F4C-A4AE-834A617EE242}" srcOrd="0" destOrd="0" presId="urn:microsoft.com/office/officeart/2005/8/layout/process1"/>
    <dgm:cxn modelId="{1004C58D-E7BD-405F-998A-F6379E8705B5}" type="presParOf" srcId="{262C25A3-3BE1-4F4C-A4AE-834A617EE242}" destId="{13FF507F-A595-45C6-8B76-7B4984FFF2D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ABEFDC-E56C-44C4-A067-433B7A2E92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9E2AB5-7380-47F0-B8DC-FBD123479C90}">
      <dgm:prSet custT="1"/>
      <dgm:spPr/>
      <dgm:t>
        <a:bodyPr/>
        <a:lstStyle/>
        <a:p>
          <a:r>
            <a:rPr lang="en-US" sz="3200" dirty="0"/>
            <a:t>500 bbl/day under case-by-case permit</a:t>
          </a:r>
        </a:p>
      </dgm:t>
    </dgm:pt>
    <dgm:pt modelId="{4CA34D43-371A-4C4E-922F-AFF880B7C545}" type="parTrans" cxnId="{55B55569-0E8D-44F4-967F-F2DE0A3805BA}">
      <dgm:prSet/>
      <dgm:spPr/>
      <dgm:t>
        <a:bodyPr/>
        <a:lstStyle/>
        <a:p>
          <a:endParaRPr lang="en-US"/>
        </a:p>
      </dgm:t>
    </dgm:pt>
    <dgm:pt modelId="{005DB859-E66D-4EBC-8572-39982C7191BF}" type="sibTrans" cxnId="{55B55569-0E8D-44F4-967F-F2DE0A3805BA}">
      <dgm:prSet/>
      <dgm:spPr/>
      <dgm:t>
        <a:bodyPr/>
        <a:lstStyle/>
        <a:p>
          <a:endParaRPr lang="en-US"/>
        </a:p>
      </dgm:t>
    </dgm:pt>
    <dgm:pt modelId="{5000A71F-0F0B-4733-B5BB-229D18EEC4E7}" type="pres">
      <dgm:prSet presAssocID="{7CABEFDC-E56C-44C4-A067-433B7A2E923A}" presName="Name0" presStyleCnt="0">
        <dgm:presLayoutVars>
          <dgm:dir/>
          <dgm:resizeHandles val="exact"/>
        </dgm:presLayoutVars>
      </dgm:prSet>
      <dgm:spPr/>
    </dgm:pt>
    <dgm:pt modelId="{3EEE9221-BB50-485E-8006-4B9F7DEA4BFD}" type="pres">
      <dgm:prSet presAssocID="{489E2AB5-7380-47F0-B8DC-FBD123479C90}" presName="node" presStyleLbl="node1" presStyleIdx="0" presStyleCnt="1" custScaleX="100098">
        <dgm:presLayoutVars>
          <dgm:bulletEnabled val="1"/>
        </dgm:presLayoutVars>
      </dgm:prSet>
      <dgm:spPr/>
    </dgm:pt>
  </dgm:ptLst>
  <dgm:cxnLst>
    <dgm:cxn modelId="{55B55569-0E8D-44F4-967F-F2DE0A3805BA}" srcId="{7CABEFDC-E56C-44C4-A067-433B7A2E923A}" destId="{489E2AB5-7380-47F0-B8DC-FBD123479C90}" srcOrd="0" destOrd="0" parTransId="{4CA34D43-371A-4C4E-922F-AFF880B7C545}" sibTransId="{005DB859-E66D-4EBC-8572-39982C7191BF}"/>
    <dgm:cxn modelId="{EE0EE1BF-9085-410F-8044-91470FC4B2C3}" type="presOf" srcId="{489E2AB5-7380-47F0-B8DC-FBD123479C90}" destId="{3EEE9221-BB50-485E-8006-4B9F7DEA4BFD}" srcOrd="0" destOrd="0" presId="urn:microsoft.com/office/officeart/2005/8/layout/process1"/>
    <dgm:cxn modelId="{AC078ADB-4505-477F-A2A3-1FB17E835E81}" type="presOf" srcId="{7CABEFDC-E56C-44C4-A067-433B7A2E923A}" destId="{5000A71F-0F0B-4733-B5BB-229D18EEC4E7}" srcOrd="0" destOrd="0" presId="urn:microsoft.com/office/officeart/2005/8/layout/process1"/>
    <dgm:cxn modelId="{3757C370-8C37-4FE0-9881-E68F3327CD1F}" type="presParOf" srcId="{5000A71F-0F0B-4733-B5BB-229D18EEC4E7}" destId="{3EEE9221-BB50-485E-8006-4B9F7DEA4BFD}"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898605-75E5-4DA0-A534-050B5FAEAB5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C928652-372D-46E5-B816-064D8A7E2A2A}">
      <dgm:prSet custT="1"/>
      <dgm:spPr>
        <a:solidFill>
          <a:schemeClr val="accent6">
            <a:lumMod val="75000"/>
          </a:schemeClr>
        </a:solidFill>
      </dgm:spPr>
      <dgm:t>
        <a:bodyPr/>
        <a:lstStyle/>
        <a:p>
          <a:r>
            <a:rPr lang="en-US" sz="3200" dirty="0"/>
            <a:t>New Potential VOC = 8 lb/hr</a:t>
          </a:r>
        </a:p>
      </dgm:t>
    </dgm:pt>
    <dgm:pt modelId="{DD70DFFA-ADB6-41EF-8202-B42D9171013C}" type="parTrans" cxnId="{94D77200-833E-4BC4-A0EC-8817DB7501BA}">
      <dgm:prSet/>
      <dgm:spPr/>
      <dgm:t>
        <a:bodyPr/>
        <a:lstStyle/>
        <a:p>
          <a:endParaRPr lang="en-US"/>
        </a:p>
      </dgm:t>
    </dgm:pt>
    <dgm:pt modelId="{2BAD72F7-BB2B-48DE-AA2B-A3792A7C8D5C}" type="sibTrans" cxnId="{94D77200-833E-4BC4-A0EC-8817DB7501BA}">
      <dgm:prSet/>
      <dgm:spPr/>
      <dgm:t>
        <a:bodyPr/>
        <a:lstStyle/>
        <a:p>
          <a:endParaRPr lang="en-US"/>
        </a:p>
      </dgm:t>
    </dgm:pt>
    <dgm:pt modelId="{262C25A3-3BE1-4F4C-A4AE-834A617EE242}" type="pres">
      <dgm:prSet presAssocID="{C9898605-75E5-4DA0-A534-050B5FAEAB5C}" presName="Name0" presStyleCnt="0">
        <dgm:presLayoutVars>
          <dgm:dir/>
          <dgm:resizeHandles val="exact"/>
        </dgm:presLayoutVars>
      </dgm:prSet>
      <dgm:spPr/>
    </dgm:pt>
    <dgm:pt modelId="{13FF507F-A595-45C6-8B76-7B4984FFF2D5}" type="pres">
      <dgm:prSet presAssocID="{DC928652-372D-46E5-B816-064D8A7E2A2A}" presName="node" presStyleLbl="node1" presStyleIdx="0" presStyleCnt="1" custScaleX="100098">
        <dgm:presLayoutVars>
          <dgm:bulletEnabled val="1"/>
        </dgm:presLayoutVars>
      </dgm:prSet>
      <dgm:spPr/>
    </dgm:pt>
  </dgm:ptLst>
  <dgm:cxnLst>
    <dgm:cxn modelId="{94D77200-833E-4BC4-A0EC-8817DB7501BA}" srcId="{C9898605-75E5-4DA0-A534-050B5FAEAB5C}" destId="{DC928652-372D-46E5-B816-064D8A7E2A2A}" srcOrd="0" destOrd="0" parTransId="{DD70DFFA-ADB6-41EF-8202-B42D9171013C}" sibTransId="{2BAD72F7-BB2B-48DE-AA2B-A3792A7C8D5C}"/>
    <dgm:cxn modelId="{3E8E97C7-5342-470E-A215-A6493C715BCA}" type="presOf" srcId="{DC928652-372D-46E5-B816-064D8A7E2A2A}" destId="{13FF507F-A595-45C6-8B76-7B4984FFF2D5}" srcOrd="0" destOrd="0" presId="urn:microsoft.com/office/officeart/2005/8/layout/process1"/>
    <dgm:cxn modelId="{5DB355CF-BAB1-4125-ABB5-F57CE2A2A981}" type="presOf" srcId="{C9898605-75E5-4DA0-A534-050B5FAEAB5C}" destId="{262C25A3-3BE1-4F4C-A4AE-834A617EE242}" srcOrd="0" destOrd="0" presId="urn:microsoft.com/office/officeart/2005/8/layout/process1"/>
    <dgm:cxn modelId="{1004C58D-E7BD-405F-998A-F6379E8705B5}" type="presParOf" srcId="{262C25A3-3BE1-4F4C-A4AE-834A617EE242}" destId="{13FF507F-A595-45C6-8B76-7B4984FFF2D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BEFDC-E56C-44C4-A067-433B7A2E92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9E2AB5-7380-47F0-B8DC-FBD123479C90}">
      <dgm:prSet custT="1"/>
      <dgm:spPr/>
      <dgm:t>
        <a:bodyPr/>
        <a:lstStyle/>
        <a:p>
          <a:r>
            <a:rPr lang="en-US" sz="3200" dirty="0"/>
            <a:t>Allowable VOC = 4 lb/hr</a:t>
          </a:r>
        </a:p>
      </dgm:t>
    </dgm:pt>
    <dgm:pt modelId="{4CA34D43-371A-4C4E-922F-AFF880B7C545}" type="parTrans" cxnId="{55B55569-0E8D-44F4-967F-F2DE0A3805BA}">
      <dgm:prSet/>
      <dgm:spPr/>
      <dgm:t>
        <a:bodyPr/>
        <a:lstStyle/>
        <a:p>
          <a:endParaRPr lang="en-US"/>
        </a:p>
      </dgm:t>
    </dgm:pt>
    <dgm:pt modelId="{005DB859-E66D-4EBC-8572-39982C7191BF}" type="sibTrans" cxnId="{55B55569-0E8D-44F4-967F-F2DE0A3805BA}">
      <dgm:prSet/>
      <dgm:spPr/>
      <dgm:t>
        <a:bodyPr/>
        <a:lstStyle/>
        <a:p>
          <a:endParaRPr lang="en-US"/>
        </a:p>
      </dgm:t>
    </dgm:pt>
    <dgm:pt modelId="{5000A71F-0F0B-4733-B5BB-229D18EEC4E7}" type="pres">
      <dgm:prSet presAssocID="{7CABEFDC-E56C-44C4-A067-433B7A2E923A}" presName="Name0" presStyleCnt="0">
        <dgm:presLayoutVars>
          <dgm:dir/>
          <dgm:resizeHandles val="exact"/>
        </dgm:presLayoutVars>
      </dgm:prSet>
      <dgm:spPr/>
    </dgm:pt>
    <dgm:pt modelId="{3EEE9221-BB50-485E-8006-4B9F7DEA4BFD}" type="pres">
      <dgm:prSet presAssocID="{489E2AB5-7380-47F0-B8DC-FBD123479C90}" presName="node" presStyleLbl="node1" presStyleIdx="0" presStyleCnt="1" custScaleX="100098">
        <dgm:presLayoutVars>
          <dgm:bulletEnabled val="1"/>
        </dgm:presLayoutVars>
      </dgm:prSet>
      <dgm:spPr/>
    </dgm:pt>
  </dgm:ptLst>
  <dgm:cxnLst>
    <dgm:cxn modelId="{55B55569-0E8D-44F4-967F-F2DE0A3805BA}" srcId="{7CABEFDC-E56C-44C4-A067-433B7A2E923A}" destId="{489E2AB5-7380-47F0-B8DC-FBD123479C90}" srcOrd="0" destOrd="0" parTransId="{4CA34D43-371A-4C4E-922F-AFF880B7C545}" sibTransId="{005DB859-E66D-4EBC-8572-39982C7191BF}"/>
    <dgm:cxn modelId="{EE0EE1BF-9085-410F-8044-91470FC4B2C3}" type="presOf" srcId="{489E2AB5-7380-47F0-B8DC-FBD123479C90}" destId="{3EEE9221-BB50-485E-8006-4B9F7DEA4BFD}" srcOrd="0" destOrd="0" presId="urn:microsoft.com/office/officeart/2005/8/layout/process1"/>
    <dgm:cxn modelId="{AC078ADB-4505-477F-A2A3-1FB17E835E81}" type="presOf" srcId="{7CABEFDC-E56C-44C4-A067-433B7A2E923A}" destId="{5000A71F-0F0B-4733-B5BB-229D18EEC4E7}" srcOrd="0" destOrd="0" presId="urn:microsoft.com/office/officeart/2005/8/layout/process1"/>
    <dgm:cxn modelId="{3757C370-8C37-4FE0-9881-E68F3327CD1F}" type="presParOf" srcId="{5000A71F-0F0B-4733-B5BB-229D18EEC4E7}" destId="{3EEE9221-BB50-485E-8006-4B9F7DEA4BFD}"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ABEFDC-E56C-44C4-A067-433B7A2E92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9E2AB5-7380-47F0-B8DC-FBD123479C90}">
      <dgm:prSet custT="1"/>
      <dgm:spPr>
        <a:solidFill>
          <a:schemeClr val="accent2">
            <a:lumMod val="75000"/>
          </a:schemeClr>
        </a:solidFill>
      </dgm:spPr>
      <dgm:t>
        <a:bodyPr/>
        <a:lstStyle/>
        <a:p>
          <a:r>
            <a:rPr lang="en-US" sz="3200" dirty="0"/>
            <a:t>New Potential - Allowable VOC = 4 lb/hr </a:t>
          </a:r>
        </a:p>
      </dgm:t>
    </dgm:pt>
    <dgm:pt modelId="{4CA34D43-371A-4C4E-922F-AFF880B7C545}" type="parTrans" cxnId="{55B55569-0E8D-44F4-967F-F2DE0A3805BA}">
      <dgm:prSet/>
      <dgm:spPr/>
      <dgm:t>
        <a:bodyPr/>
        <a:lstStyle/>
        <a:p>
          <a:endParaRPr lang="en-US"/>
        </a:p>
      </dgm:t>
    </dgm:pt>
    <dgm:pt modelId="{005DB859-E66D-4EBC-8572-39982C7191BF}" type="sibTrans" cxnId="{55B55569-0E8D-44F4-967F-F2DE0A3805BA}">
      <dgm:prSet/>
      <dgm:spPr/>
      <dgm:t>
        <a:bodyPr/>
        <a:lstStyle/>
        <a:p>
          <a:endParaRPr lang="en-US"/>
        </a:p>
      </dgm:t>
    </dgm:pt>
    <dgm:pt modelId="{5000A71F-0F0B-4733-B5BB-229D18EEC4E7}" type="pres">
      <dgm:prSet presAssocID="{7CABEFDC-E56C-44C4-A067-433B7A2E923A}" presName="Name0" presStyleCnt="0">
        <dgm:presLayoutVars>
          <dgm:dir/>
          <dgm:resizeHandles val="exact"/>
        </dgm:presLayoutVars>
      </dgm:prSet>
      <dgm:spPr/>
    </dgm:pt>
    <dgm:pt modelId="{3EEE9221-BB50-485E-8006-4B9F7DEA4BFD}" type="pres">
      <dgm:prSet presAssocID="{489E2AB5-7380-47F0-B8DC-FBD123479C90}" presName="node" presStyleLbl="node1" presStyleIdx="0" presStyleCnt="1" custScaleX="100098">
        <dgm:presLayoutVars>
          <dgm:bulletEnabled val="1"/>
        </dgm:presLayoutVars>
      </dgm:prSet>
      <dgm:spPr/>
    </dgm:pt>
  </dgm:ptLst>
  <dgm:cxnLst>
    <dgm:cxn modelId="{55B55569-0E8D-44F4-967F-F2DE0A3805BA}" srcId="{7CABEFDC-E56C-44C4-A067-433B7A2E923A}" destId="{489E2AB5-7380-47F0-B8DC-FBD123479C90}" srcOrd="0" destOrd="0" parTransId="{4CA34D43-371A-4C4E-922F-AFF880B7C545}" sibTransId="{005DB859-E66D-4EBC-8572-39982C7191BF}"/>
    <dgm:cxn modelId="{EE0EE1BF-9085-410F-8044-91470FC4B2C3}" type="presOf" srcId="{489E2AB5-7380-47F0-B8DC-FBD123479C90}" destId="{3EEE9221-BB50-485E-8006-4B9F7DEA4BFD}" srcOrd="0" destOrd="0" presId="urn:microsoft.com/office/officeart/2005/8/layout/process1"/>
    <dgm:cxn modelId="{AC078ADB-4505-477F-A2A3-1FB17E835E81}" type="presOf" srcId="{7CABEFDC-E56C-44C4-A067-433B7A2E923A}" destId="{5000A71F-0F0B-4733-B5BB-229D18EEC4E7}" srcOrd="0" destOrd="0" presId="urn:microsoft.com/office/officeart/2005/8/layout/process1"/>
    <dgm:cxn modelId="{3757C370-8C37-4FE0-9881-E68F3327CD1F}" type="presParOf" srcId="{5000A71F-0F0B-4733-B5BB-229D18EEC4E7}" destId="{3EEE9221-BB50-485E-8006-4B9F7DEA4BFD}" srcOrd="0"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898605-75E5-4DA0-A534-050B5FAEAB5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C928652-372D-46E5-B816-064D8A7E2A2A}">
      <dgm:prSet custT="1"/>
      <dgm:spPr>
        <a:solidFill>
          <a:schemeClr val="accent6">
            <a:lumMod val="75000"/>
          </a:schemeClr>
        </a:solidFill>
      </dgm:spPr>
      <dgm:t>
        <a:bodyPr/>
        <a:lstStyle/>
        <a:p>
          <a:r>
            <a:rPr lang="en-US" sz="3200" dirty="0"/>
            <a:t>New Potential VOC = 8 lb/hr</a:t>
          </a:r>
        </a:p>
      </dgm:t>
    </dgm:pt>
    <dgm:pt modelId="{DD70DFFA-ADB6-41EF-8202-B42D9171013C}" type="parTrans" cxnId="{94D77200-833E-4BC4-A0EC-8817DB7501BA}">
      <dgm:prSet/>
      <dgm:spPr/>
      <dgm:t>
        <a:bodyPr/>
        <a:lstStyle/>
        <a:p>
          <a:endParaRPr lang="en-US"/>
        </a:p>
      </dgm:t>
    </dgm:pt>
    <dgm:pt modelId="{2BAD72F7-BB2B-48DE-AA2B-A3792A7C8D5C}" type="sibTrans" cxnId="{94D77200-833E-4BC4-A0EC-8817DB7501BA}">
      <dgm:prSet/>
      <dgm:spPr/>
      <dgm:t>
        <a:bodyPr/>
        <a:lstStyle/>
        <a:p>
          <a:endParaRPr lang="en-US"/>
        </a:p>
      </dgm:t>
    </dgm:pt>
    <dgm:pt modelId="{262C25A3-3BE1-4F4C-A4AE-834A617EE242}" type="pres">
      <dgm:prSet presAssocID="{C9898605-75E5-4DA0-A534-050B5FAEAB5C}" presName="Name0" presStyleCnt="0">
        <dgm:presLayoutVars>
          <dgm:dir/>
          <dgm:resizeHandles val="exact"/>
        </dgm:presLayoutVars>
      </dgm:prSet>
      <dgm:spPr/>
    </dgm:pt>
    <dgm:pt modelId="{13FF507F-A595-45C6-8B76-7B4984FFF2D5}" type="pres">
      <dgm:prSet presAssocID="{DC928652-372D-46E5-B816-064D8A7E2A2A}" presName="node" presStyleLbl="node1" presStyleIdx="0" presStyleCnt="1" custScaleX="100098">
        <dgm:presLayoutVars>
          <dgm:bulletEnabled val="1"/>
        </dgm:presLayoutVars>
      </dgm:prSet>
      <dgm:spPr/>
    </dgm:pt>
  </dgm:ptLst>
  <dgm:cxnLst>
    <dgm:cxn modelId="{94D77200-833E-4BC4-A0EC-8817DB7501BA}" srcId="{C9898605-75E5-4DA0-A534-050B5FAEAB5C}" destId="{DC928652-372D-46E5-B816-064D8A7E2A2A}" srcOrd="0" destOrd="0" parTransId="{DD70DFFA-ADB6-41EF-8202-B42D9171013C}" sibTransId="{2BAD72F7-BB2B-48DE-AA2B-A3792A7C8D5C}"/>
    <dgm:cxn modelId="{3E8E97C7-5342-470E-A215-A6493C715BCA}" type="presOf" srcId="{DC928652-372D-46E5-B816-064D8A7E2A2A}" destId="{13FF507F-A595-45C6-8B76-7B4984FFF2D5}" srcOrd="0" destOrd="0" presId="urn:microsoft.com/office/officeart/2005/8/layout/process1"/>
    <dgm:cxn modelId="{5DB355CF-BAB1-4125-ABB5-F57CE2A2A981}" type="presOf" srcId="{C9898605-75E5-4DA0-A534-050B5FAEAB5C}" destId="{262C25A3-3BE1-4F4C-A4AE-834A617EE242}" srcOrd="0" destOrd="0" presId="urn:microsoft.com/office/officeart/2005/8/layout/process1"/>
    <dgm:cxn modelId="{1004C58D-E7BD-405F-998A-F6379E8705B5}" type="presParOf" srcId="{262C25A3-3BE1-4F4C-A4AE-834A617EE242}" destId="{13FF507F-A595-45C6-8B76-7B4984FFF2D5}"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ABEFDC-E56C-44C4-A067-433B7A2E92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9E2AB5-7380-47F0-B8DC-FBD123479C90}">
      <dgm:prSet custT="1"/>
      <dgm:spPr/>
      <dgm:t>
        <a:bodyPr/>
        <a:lstStyle/>
        <a:p>
          <a:r>
            <a:rPr lang="en-US" sz="3200" dirty="0"/>
            <a:t>Old Actual = 2 lb/hr </a:t>
          </a:r>
        </a:p>
      </dgm:t>
    </dgm:pt>
    <dgm:pt modelId="{4CA34D43-371A-4C4E-922F-AFF880B7C545}" type="parTrans" cxnId="{55B55569-0E8D-44F4-967F-F2DE0A3805BA}">
      <dgm:prSet/>
      <dgm:spPr/>
      <dgm:t>
        <a:bodyPr/>
        <a:lstStyle/>
        <a:p>
          <a:endParaRPr lang="en-US"/>
        </a:p>
      </dgm:t>
    </dgm:pt>
    <dgm:pt modelId="{005DB859-E66D-4EBC-8572-39982C7191BF}" type="sibTrans" cxnId="{55B55569-0E8D-44F4-967F-F2DE0A3805BA}">
      <dgm:prSet/>
      <dgm:spPr/>
      <dgm:t>
        <a:bodyPr/>
        <a:lstStyle/>
        <a:p>
          <a:endParaRPr lang="en-US"/>
        </a:p>
      </dgm:t>
    </dgm:pt>
    <dgm:pt modelId="{5000A71F-0F0B-4733-B5BB-229D18EEC4E7}" type="pres">
      <dgm:prSet presAssocID="{7CABEFDC-E56C-44C4-A067-433B7A2E923A}" presName="Name0" presStyleCnt="0">
        <dgm:presLayoutVars>
          <dgm:dir/>
          <dgm:resizeHandles val="exact"/>
        </dgm:presLayoutVars>
      </dgm:prSet>
      <dgm:spPr/>
    </dgm:pt>
    <dgm:pt modelId="{3EEE9221-BB50-485E-8006-4B9F7DEA4BFD}" type="pres">
      <dgm:prSet presAssocID="{489E2AB5-7380-47F0-B8DC-FBD123479C90}" presName="node" presStyleLbl="node1" presStyleIdx="0" presStyleCnt="1" custScaleX="100098">
        <dgm:presLayoutVars>
          <dgm:bulletEnabled val="1"/>
        </dgm:presLayoutVars>
      </dgm:prSet>
      <dgm:spPr/>
    </dgm:pt>
  </dgm:ptLst>
  <dgm:cxnLst>
    <dgm:cxn modelId="{55B55569-0E8D-44F4-967F-F2DE0A3805BA}" srcId="{7CABEFDC-E56C-44C4-A067-433B7A2E923A}" destId="{489E2AB5-7380-47F0-B8DC-FBD123479C90}" srcOrd="0" destOrd="0" parTransId="{4CA34D43-371A-4C4E-922F-AFF880B7C545}" sibTransId="{005DB859-E66D-4EBC-8572-39982C7191BF}"/>
    <dgm:cxn modelId="{EE0EE1BF-9085-410F-8044-91470FC4B2C3}" type="presOf" srcId="{489E2AB5-7380-47F0-B8DC-FBD123479C90}" destId="{3EEE9221-BB50-485E-8006-4B9F7DEA4BFD}" srcOrd="0" destOrd="0" presId="urn:microsoft.com/office/officeart/2005/8/layout/process1"/>
    <dgm:cxn modelId="{AC078ADB-4505-477F-A2A3-1FB17E835E81}" type="presOf" srcId="{7CABEFDC-E56C-44C4-A067-433B7A2E923A}" destId="{5000A71F-0F0B-4733-B5BB-229D18EEC4E7}" srcOrd="0" destOrd="0" presId="urn:microsoft.com/office/officeart/2005/8/layout/process1"/>
    <dgm:cxn modelId="{3757C370-8C37-4FE0-9881-E68F3327CD1F}" type="presParOf" srcId="{5000A71F-0F0B-4733-B5BB-229D18EEC4E7}" destId="{3EEE9221-BB50-485E-8006-4B9F7DEA4BFD}" srcOrd="0"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CABEFDC-E56C-44C4-A067-433B7A2E923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89E2AB5-7380-47F0-B8DC-FBD123479C90}">
      <dgm:prSet custT="1"/>
      <dgm:spPr>
        <a:solidFill>
          <a:schemeClr val="accent2">
            <a:lumMod val="75000"/>
          </a:schemeClr>
        </a:solidFill>
      </dgm:spPr>
      <dgm:t>
        <a:bodyPr/>
        <a:lstStyle/>
        <a:p>
          <a:r>
            <a:rPr lang="en-US" sz="3200" dirty="0"/>
            <a:t>New Potential – Old Actual </a:t>
          </a:r>
        </a:p>
        <a:p>
          <a:r>
            <a:rPr lang="en-US" sz="3200" dirty="0"/>
            <a:t>= 6 lb/hr </a:t>
          </a:r>
        </a:p>
      </dgm:t>
    </dgm:pt>
    <dgm:pt modelId="{4CA34D43-371A-4C4E-922F-AFF880B7C545}" type="parTrans" cxnId="{55B55569-0E8D-44F4-967F-F2DE0A3805BA}">
      <dgm:prSet/>
      <dgm:spPr/>
      <dgm:t>
        <a:bodyPr/>
        <a:lstStyle/>
        <a:p>
          <a:endParaRPr lang="en-US"/>
        </a:p>
      </dgm:t>
    </dgm:pt>
    <dgm:pt modelId="{005DB859-E66D-4EBC-8572-39982C7191BF}" type="sibTrans" cxnId="{55B55569-0E8D-44F4-967F-F2DE0A3805BA}">
      <dgm:prSet/>
      <dgm:spPr/>
      <dgm:t>
        <a:bodyPr/>
        <a:lstStyle/>
        <a:p>
          <a:endParaRPr lang="en-US"/>
        </a:p>
      </dgm:t>
    </dgm:pt>
    <dgm:pt modelId="{5000A71F-0F0B-4733-B5BB-229D18EEC4E7}" type="pres">
      <dgm:prSet presAssocID="{7CABEFDC-E56C-44C4-A067-433B7A2E923A}" presName="Name0" presStyleCnt="0">
        <dgm:presLayoutVars>
          <dgm:dir/>
          <dgm:resizeHandles val="exact"/>
        </dgm:presLayoutVars>
      </dgm:prSet>
      <dgm:spPr/>
    </dgm:pt>
    <dgm:pt modelId="{3EEE9221-BB50-485E-8006-4B9F7DEA4BFD}" type="pres">
      <dgm:prSet presAssocID="{489E2AB5-7380-47F0-B8DC-FBD123479C90}" presName="node" presStyleLbl="node1" presStyleIdx="0" presStyleCnt="1" custScaleX="100098">
        <dgm:presLayoutVars>
          <dgm:bulletEnabled val="1"/>
        </dgm:presLayoutVars>
      </dgm:prSet>
      <dgm:spPr/>
    </dgm:pt>
  </dgm:ptLst>
  <dgm:cxnLst>
    <dgm:cxn modelId="{55B55569-0E8D-44F4-967F-F2DE0A3805BA}" srcId="{7CABEFDC-E56C-44C4-A067-433B7A2E923A}" destId="{489E2AB5-7380-47F0-B8DC-FBD123479C90}" srcOrd="0" destOrd="0" parTransId="{4CA34D43-371A-4C4E-922F-AFF880B7C545}" sibTransId="{005DB859-E66D-4EBC-8572-39982C7191BF}"/>
    <dgm:cxn modelId="{EE0EE1BF-9085-410F-8044-91470FC4B2C3}" type="presOf" srcId="{489E2AB5-7380-47F0-B8DC-FBD123479C90}" destId="{3EEE9221-BB50-485E-8006-4B9F7DEA4BFD}" srcOrd="0" destOrd="0" presId="urn:microsoft.com/office/officeart/2005/8/layout/process1"/>
    <dgm:cxn modelId="{AC078ADB-4505-477F-A2A3-1FB17E835E81}" type="presOf" srcId="{7CABEFDC-E56C-44C4-A067-433B7A2E923A}" destId="{5000A71F-0F0B-4733-B5BB-229D18EEC4E7}" srcOrd="0" destOrd="0" presId="urn:microsoft.com/office/officeart/2005/8/layout/process1"/>
    <dgm:cxn modelId="{3757C370-8C37-4FE0-9881-E68F3327CD1F}" type="presParOf" srcId="{5000A71F-0F0B-4733-B5BB-229D18EEC4E7}" destId="{3EEE9221-BB50-485E-8006-4B9F7DEA4BFD}" srcOrd="0" destOrd="0" presId="urn:microsoft.com/office/officeart/2005/8/layout/process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DA13AE-5029-4A0D-8D1D-3CEE36E46323}" type="doc">
      <dgm:prSet loTypeId="urn:microsoft.com/office/officeart/2005/8/layout/hierarchy5" loCatId="hierarchy" qsTypeId="urn:microsoft.com/office/officeart/2005/8/quickstyle/simple1" qsCatId="simple" csTypeId="urn:microsoft.com/office/officeart/2005/8/colors/colorful1" csCatId="colorful" phldr="1"/>
      <dgm:spPr/>
      <dgm:t>
        <a:bodyPr/>
        <a:lstStyle/>
        <a:p>
          <a:endParaRPr lang="en-US"/>
        </a:p>
      </dgm:t>
    </dgm:pt>
    <dgm:pt modelId="{426F7A79-2F46-41AF-AAB3-4C347E654C33}">
      <dgm:prSet custT="1"/>
      <dgm:spPr/>
      <dgm:t>
        <a:bodyPr/>
        <a:lstStyle/>
        <a:p>
          <a:r>
            <a:rPr lang="en-US" sz="2400" dirty="0"/>
            <a:t>Project emission increases associated with a change to a facility that only result in an annual emissions increase can be authorized as part of the PBR claim if the following information is met: </a:t>
          </a:r>
        </a:p>
      </dgm:t>
    </dgm:pt>
    <dgm:pt modelId="{C45149CF-5F66-48BE-BE09-A7B016B19DD7}" type="parTrans" cxnId="{2014D18E-7D56-4F70-BE05-1512BA818BA3}">
      <dgm:prSet/>
      <dgm:spPr/>
      <dgm:t>
        <a:bodyPr/>
        <a:lstStyle/>
        <a:p>
          <a:endParaRPr lang="en-US"/>
        </a:p>
      </dgm:t>
    </dgm:pt>
    <dgm:pt modelId="{9559E716-BE96-4329-919A-9F07921041D0}" type="sibTrans" cxnId="{2014D18E-7D56-4F70-BE05-1512BA818BA3}">
      <dgm:prSet/>
      <dgm:spPr/>
      <dgm:t>
        <a:bodyPr/>
        <a:lstStyle/>
        <a:p>
          <a:endParaRPr lang="en-US"/>
        </a:p>
      </dgm:t>
    </dgm:pt>
    <dgm:pt modelId="{9AC80182-4183-446B-8BD1-F5EFDA1A8B9F}">
      <dgm:prSet custT="1"/>
      <dgm:spPr>
        <a:solidFill>
          <a:schemeClr val="accent2">
            <a:lumMod val="75000"/>
          </a:schemeClr>
        </a:solidFill>
      </dgm:spPr>
      <dgm:t>
        <a:bodyPr/>
        <a:lstStyle/>
        <a:p>
          <a:r>
            <a:rPr lang="en-US" sz="2400" dirty="0"/>
            <a:t>the hourly emissions stay at or below current authorized emission limits; </a:t>
          </a:r>
        </a:p>
      </dgm:t>
    </dgm:pt>
    <dgm:pt modelId="{19360DF0-709D-4BB8-831C-5E59D1C13552}" type="parTrans" cxnId="{8F7BACB5-A79C-4183-A60A-D184F637DCA1}">
      <dgm:prSet/>
      <dgm:spPr/>
      <dgm:t>
        <a:bodyPr/>
        <a:lstStyle/>
        <a:p>
          <a:endParaRPr lang="en-US"/>
        </a:p>
      </dgm:t>
    </dgm:pt>
    <dgm:pt modelId="{A91E12AA-A73B-465D-89BF-EBF081549F5C}" type="sibTrans" cxnId="{8F7BACB5-A79C-4183-A60A-D184F637DCA1}">
      <dgm:prSet/>
      <dgm:spPr/>
      <dgm:t>
        <a:bodyPr/>
        <a:lstStyle/>
        <a:p>
          <a:endParaRPr lang="en-US"/>
        </a:p>
      </dgm:t>
    </dgm:pt>
    <dgm:pt modelId="{15AC6DB3-0125-43BE-9B61-2AE9AACE7C9A}">
      <dgm:prSet custT="1"/>
      <dgm:spPr>
        <a:solidFill>
          <a:schemeClr val="accent2">
            <a:lumMod val="75000"/>
          </a:schemeClr>
        </a:solidFill>
      </dgm:spPr>
      <dgm:t>
        <a:bodyPr/>
        <a:lstStyle/>
        <a:p>
          <a:r>
            <a:rPr lang="en-US" sz="2400" dirty="0"/>
            <a:t>there is not a change to any underlying air authorizations for the applicable units associated with BACT or health and environmental impacts; and </a:t>
          </a:r>
        </a:p>
      </dgm:t>
    </dgm:pt>
    <dgm:pt modelId="{28C9EB98-91C5-4A60-B54B-D77E61E2B2F3}" type="parTrans" cxnId="{4F034FDF-19A7-4D09-BE09-6AA8FE11BA2E}">
      <dgm:prSet/>
      <dgm:spPr/>
      <dgm:t>
        <a:bodyPr/>
        <a:lstStyle/>
        <a:p>
          <a:endParaRPr lang="en-US"/>
        </a:p>
      </dgm:t>
    </dgm:pt>
    <dgm:pt modelId="{43646BE6-44FC-4094-9670-105287723DD2}" type="sibTrans" cxnId="{4F034FDF-19A7-4D09-BE09-6AA8FE11BA2E}">
      <dgm:prSet/>
      <dgm:spPr/>
      <dgm:t>
        <a:bodyPr/>
        <a:lstStyle/>
        <a:p>
          <a:endParaRPr lang="en-US"/>
        </a:p>
      </dgm:t>
    </dgm:pt>
    <dgm:pt modelId="{1E0402EE-0C0C-4A90-9618-3135FFF3C770}">
      <dgm:prSet custT="1"/>
      <dgm:spPr>
        <a:solidFill>
          <a:schemeClr val="accent2">
            <a:lumMod val="75000"/>
          </a:schemeClr>
        </a:solidFill>
      </dgm:spPr>
      <dgm:t>
        <a:bodyPr/>
        <a:lstStyle/>
        <a:p>
          <a:r>
            <a:rPr lang="en-US" sz="2400" dirty="0"/>
            <a:t>this claim is certified via PI-7-CERT. The annual emission increases associated with the PBR claim may not circumvent major new source review requirements under 30 TAC Chapter 116. </a:t>
          </a:r>
        </a:p>
      </dgm:t>
    </dgm:pt>
    <dgm:pt modelId="{2C51B88B-0618-45BB-A513-144D8E15F587}" type="parTrans" cxnId="{AC59935F-0CC6-4AD3-BC0B-E373DDE2E0A6}">
      <dgm:prSet/>
      <dgm:spPr/>
      <dgm:t>
        <a:bodyPr/>
        <a:lstStyle/>
        <a:p>
          <a:endParaRPr lang="en-US"/>
        </a:p>
      </dgm:t>
    </dgm:pt>
    <dgm:pt modelId="{C05D255B-F4AA-4E72-8D86-46C7F4043DE5}" type="sibTrans" cxnId="{AC59935F-0CC6-4AD3-BC0B-E373DDE2E0A6}">
      <dgm:prSet/>
      <dgm:spPr/>
      <dgm:t>
        <a:bodyPr/>
        <a:lstStyle/>
        <a:p>
          <a:endParaRPr lang="en-US"/>
        </a:p>
      </dgm:t>
    </dgm:pt>
    <dgm:pt modelId="{6873ED79-CD98-45D1-A4C3-6557109FA1DD}" type="pres">
      <dgm:prSet presAssocID="{25DA13AE-5029-4A0D-8D1D-3CEE36E46323}" presName="mainComposite" presStyleCnt="0">
        <dgm:presLayoutVars>
          <dgm:chPref val="1"/>
          <dgm:dir/>
          <dgm:animOne val="branch"/>
          <dgm:animLvl val="lvl"/>
          <dgm:resizeHandles val="exact"/>
        </dgm:presLayoutVars>
      </dgm:prSet>
      <dgm:spPr/>
    </dgm:pt>
    <dgm:pt modelId="{3F206801-028B-40CC-A063-6C8A529EDBED}" type="pres">
      <dgm:prSet presAssocID="{25DA13AE-5029-4A0D-8D1D-3CEE36E46323}" presName="hierFlow" presStyleCnt="0"/>
      <dgm:spPr/>
    </dgm:pt>
    <dgm:pt modelId="{E19770D3-E3B1-42DE-AA8E-51BFB883180B}" type="pres">
      <dgm:prSet presAssocID="{25DA13AE-5029-4A0D-8D1D-3CEE36E46323}" presName="hierChild1" presStyleCnt="0">
        <dgm:presLayoutVars>
          <dgm:chPref val="1"/>
          <dgm:animOne val="branch"/>
          <dgm:animLvl val="lvl"/>
        </dgm:presLayoutVars>
      </dgm:prSet>
      <dgm:spPr/>
    </dgm:pt>
    <dgm:pt modelId="{9F41A090-40C2-41A0-A83E-0B802930F466}" type="pres">
      <dgm:prSet presAssocID="{426F7A79-2F46-41AF-AAB3-4C347E654C33}" presName="Name17" presStyleCnt="0"/>
      <dgm:spPr/>
    </dgm:pt>
    <dgm:pt modelId="{B76199EC-518D-423D-8A96-87C3F2678D41}" type="pres">
      <dgm:prSet presAssocID="{426F7A79-2F46-41AF-AAB3-4C347E654C33}" presName="level1Shape" presStyleLbl="node0" presStyleIdx="0" presStyleCnt="1" custScaleY="267129" custLinFactNeighborX="-50368" custLinFactNeighborY="-1376">
        <dgm:presLayoutVars>
          <dgm:chPref val="3"/>
        </dgm:presLayoutVars>
      </dgm:prSet>
      <dgm:spPr/>
    </dgm:pt>
    <dgm:pt modelId="{45F9E409-3A14-4574-B490-FF190DB77E95}" type="pres">
      <dgm:prSet presAssocID="{426F7A79-2F46-41AF-AAB3-4C347E654C33}" presName="hierChild2" presStyleCnt="0"/>
      <dgm:spPr/>
    </dgm:pt>
    <dgm:pt modelId="{1DD1B913-C47E-4D48-9787-9C1E58171F26}" type="pres">
      <dgm:prSet presAssocID="{19360DF0-709D-4BB8-831C-5E59D1C13552}" presName="Name25" presStyleLbl="parChTrans1D2" presStyleIdx="0" presStyleCnt="3"/>
      <dgm:spPr/>
    </dgm:pt>
    <dgm:pt modelId="{EA3CB5B6-F4D1-44A6-923C-8FF3F01A3C09}" type="pres">
      <dgm:prSet presAssocID="{19360DF0-709D-4BB8-831C-5E59D1C13552}" presName="connTx" presStyleLbl="parChTrans1D2" presStyleIdx="0" presStyleCnt="3"/>
      <dgm:spPr/>
    </dgm:pt>
    <dgm:pt modelId="{A9B6E629-C8E5-42CF-9BD0-DF88070BCF5E}" type="pres">
      <dgm:prSet presAssocID="{9AC80182-4183-446B-8BD1-F5EFDA1A8B9F}" presName="Name30" presStyleCnt="0"/>
      <dgm:spPr/>
    </dgm:pt>
    <dgm:pt modelId="{65B53938-DF96-4433-BB14-5219DCB2C27F}" type="pres">
      <dgm:prSet presAssocID="{9AC80182-4183-446B-8BD1-F5EFDA1A8B9F}" presName="level2Shape" presStyleLbl="node2" presStyleIdx="0" presStyleCnt="3" custScaleX="212285"/>
      <dgm:spPr/>
    </dgm:pt>
    <dgm:pt modelId="{24DF31B3-4803-4361-A1FA-34D0DB0EE7A6}" type="pres">
      <dgm:prSet presAssocID="{9AC80182-4183-446B-8BD1-F5EFDA1A8B9F}" presName="hierChild3" presStyleCnt="0"/>
      <dgm:spPr/>
    </dgm:pt>
    <dgm:pt modelId="{F746DFE4-16BC-4A88-88CB-C8BE350EB014}" type="pres">
      <dgm:prSet presAssocID="{28C9EB98-91C5-4A60-B54B-D77E61E2B2F3}" presName="Name25" presStyleLbl="parChTrans1D2" presStyleIdx="1" presStyleCnt="3"/>
      <dgm:spPr/>
    </dgm:pt>
    <dgm:pt modelId="{32806E77-F229-49AC-8788-8B885DB19F5F}" type="pres">
      <dgm:prSet presAssocID="{28C9EB98-91C5-4A60-B54B-D77E61E2B2F3}" presName="connTx" presStyleLbl="parChTrans1D2" presStyleIdx="1" presStyleCnt="3"/>
      <dgm:spPr/>
    </dgm:pt>
    <dgm:pt modelId="{E5E13035-C51A-49E7-A389-407BEB99BCB8}" type="pres">
      <dgm:prSet presAssocID="{15AC6DB3-0125-43BE-9B61-2AE9AACE7C9A}" presName="Name30" presStyleCnt="0"/>
      <dgm:spPr/>
    </dgm:pt>
    <dgm:pt modelId="{31DF1AFA-C75A-48E5-B6D5-3267296703E7}" type="pres">
      <dgm:prSet presAssocID="{15AC6DB3-0125-43BE-9B61-2AE9AACE7C9A}" presName="level2Shape" presStyleLbl="node2" presStyleIdx="1" presStyleCnt="3" custScaleX="212285"/>
      <dgm:spPr/>
    </dgm:pt>
    <dgm:pt modelId="{2C2EACDE-45FF-477D-A460-D165A48DBFA5}" type="pres">
      <dgm:prSet presAssocID="{15AC6DB3-0125-43BE-9B61-2AE9AACE7C9A}" presName="hierChild3" presStyleCnt="0"/>
      <dgm:spPr/>
    </dgm:pt>
    <dgm:pt modelId="{246D06B0-C7ED-49A7-B499-4A872B005A70}" type="pres">
      <dgm:prSet presAssocID="{2C51B88B-0618-45BB-A513-144D8E15F587}" presName="Name25" presStyleLbl="parChTrans1D2" presStyleIdx="2" presStyleCnt="3"/>
      <dgm:spPr/>
    </dgm:pt>
    <dgm:pt modelId="{E1582A01-C2FF-4BC4-A576-2AC97B796ABC}" type="pres">
      <dgm:prSet presAssocID="{2C51B88B-0618-45BB-A513-144D8E15F587}" presName="connTx" presStyleLbl="parChTrans1D2" presStyleIdx="2" presStyleCnt="3"/>
      <dgm:spPr/>
    </dgm:pt>
    <dgm:pt modelId="{A20848F1-D5CC-4D63-9275-57EAE1257BCC}" type="pres">
      <dgm:prSet presAssocID="{1E0402EE-0C0C-4A90-9618-3135FFF3C770}" presName="Name30" presStyleCnt="0"/>
      <dgm:spPr/>
    </dgm:pt>
    <dgm:pt modelId="{27DB5886-06C9-4191-B8CC-50B61E5F5F1B}" type="pres">
      <dgm:prSet presAssocID="{1E0402EE-0C0C-4A90-9618-3135FFF3C770}" presName="level2Shape" presStyleLbl="node2" presStyleIdx="2" presStyleCnt="3" custScaleX="212285"/>
      <dgm:spPr/>
    </dgm:pt>
    <dgm:pt modelId="{92270498-FD36-4F6F-AD53-F97699FB623D}" type="pres">
      <dgm:prSet presAssocID="{1E0402EE-0C0C-4A90-9618-3135FFF3C770}" presName="hierChild3" presStyleCnt="0"/>
      <dgm:spPr/>
    </dgm:pt>
    <dgm:pt modelId="{75A37E68-49D2-4225-B739-5E00A26778FB}" type="pres">
      <dgm:prSet presAssocID="{25DA13AE-5029-4A0D-8D1D-3CEE36E46323}" presName="bgShapesFlow" presStyleCnt="0"/>
      <dgm:spPr/>
    </dgm:pt>
  </dgm:ptLst>
  <dgm:cxnLst>
    <dgm:cxn modelId="{B0C6511C-E2F9-4BAE-8AE2-F0CE64CC47DE}" type="presOf" srcId="{25DA13AE-5029-4A0D-8D1D-3CEE36E46323}" destId="{6873ED79-CD98-45D1-A4C3-6557109FA1DD}" srcOrd="0" destOrd="0" presId="urn:microsoft.com/office/officeart/2005/8/layout/hierarchy5"/>
    <dgm:cxn modelId="{CDB1BC26-48EB-466A-9223-B86CDB786D16}" type="presOf" srcId="{19360DF0-709D-4BB8-831C-5E59D1C13552}" destId="{EA3CB5B6-F4D1-44A6-923C-8FF3F01A3C09}" srcOrd="1" destOrd="0" presId="urn:microsoft.com/office/officeart/2005/8/layout/hierarchy5"/>
    <dgm:cxn modelId="{AC59935F-0CC6-4AD3-BC0B-E373DDE2E0A6}" srcId="{426F7A79-2F46-41AF-AAB3-4C347E654C33}" destId="{1E0402EE-0C0C-4A90-9618-3135FFF3C770}" srcOrd="2" destOrd="0" parTransId="{2C51B88B-0618-45BB-A513-144D8E15F587}" sibTransId="{C05D255B-F4AA-4E72-8D86-46C7F4043DE5}"/>
    <dgm:cxn modelId="{659BB056-CE22-4343-BB3A-434623C29FFE}" type="presOf" srcId="{15AC6DB3-0125-43BE-9B61-2AE9AACE7C9A}" destId="{31DF1AFA-C75A-48E5-B6D5-3267296703E7}" srcOrd="0" destOrd="0" presId="urn:microsoft.com/office/officeart/2005/8/layout/hierarchy5"/>
    <dgm:cxn modelId="{2014D18E-7D56-4F70-BE05-1512BA818BA3}" srcId="{25DA13AE-5029-4A0D-8D1D-3CEE36E46323}" destId="{426F7A79-2F46-41AF-AAB3-4C347E654C33}" srcOrd="0" destOrd="0" parTransId="{C45149CF-5F66-48BE-BE09-A7B016B19DD7}" sibTransId="{9559E716-BE96-4329-919A-9F07921041D0}"/>
    <dgm:cxn modelId="{36D67AA4-0CA5-455E-8FEF-1D965FAD0CD4}" type="presOf" srcId="{9AC80182-4183-446B-8BD1-F5EFDA1A8B9F}" destId="{65B53938-DF96-4433-BB14-5219DCB2C27F}" srcOrd="0" destOrd="0" presId="urn:microsoft.com/office/officeart/2005/8/layout/hierarchy5"/>
    <dgm:cxn modelId="{4C4105A9-45EB-4BB9-95DE-BB4347A7BF07}" type="presOf" srcId="{2C51B88B-0618-45BB-A513-144D8E15F587}" destId="{E1582A01-C2FF-4BC4-A576-2AC97B796ABC}" srcOrd="1" destOrd="0" presId="urn:microsoft.com/office/officeart/2005/8/layout/hierarchy5"/>
    <dgm:cxn modelId="{ECE4AAB0-97D8-4389-8B74-7A80F80C3CB5}" type="presOf" srcId="{1E0402EE-0C0C-4A90-9618-3135FFF3C770}" destId="{27DB5886-06C9-4191-B8CC-50B61E5F5F1B}" srcOrd="0" destOrd="0" presId="urn:microsoft.com/office/officeart/2005/8/layout/hierarchy5"/>
    <dgm:cxn modelId="{8F7BACB5-A79C-4183-A60A-D184F637DCA1}" srcId="{426F7A79-2F46-41AF-AAB3-4C347E654C33}" destId="{9AC80182-4183-446B-8BD1-F5EFDA1A8B9F}" srcOrd="0" destOrd="0" parTransId="{19360DF0-709D-4BB8-831C-5E59D1C13552}" sibTransId="{A91E12AA-A73B-465D-89BF-EBF081549F5C}"/>
    <dgm:cxn modelId="{279017BF-9C57-4A07-894A-D59F87CAB37A}" type="presOf" srcId="{19360DF0-709D-4BB8-831C-5E59D1C13552}" destId="{1DD1B913-C47E-4D48-9787-9C1E58171F26}" srcOrd="0" destOrd="0" presId="urn:microsoft.com/office/officeart/2005/8/layout/hierarchy5"/>
    <dgm:cxn modelId="{05D0D1C2-7F05-4CCC-903B-5553FBAEADB8}" type="presOf" srcId="{28C9EB98-91C5-4A60-B54B-D77E61E2B2F3}" destId="{32806E77-F229-49AC-8788-8B885DB19F5F}" srcOrd="1" destOrd="0" presId="urn:microsoft.com/office/officeart/2005/8/layout/hierarchy5"/>
    <dgm:cxn modelId="{988C34C7-CE14-4DE2-BD33-81FC9DCC363A}" type="presOf" srcId="{28C9EB98-91C5-4A60-B54B-D77E61E2B2F3}" destId="{F746DFE4-16BC-4A88-88CB-C8BE350EB014}" srcOrd="0" destOrd="0" presId="urn:microsoft.com/office/officeart/2005/8/layout/hierarchy5"/>
    <dgm:cxn modelId="{4F034FDF-19A7-4D09-BE09-6AA8FE11BA2E}" srcId="{426F7A79-2F46-41AF-AAB3-4C347E654C33}" destId="{15AC6DB3-0125-43BE-9B61-2AE9AACE7C9A}" srcOrd="1" destOrd="0" parTransId="{28C9EB98-91C5-4A60-B54B-D77E61E2B2F3}" sibTransId="{43646BE6-44FC-4094-9670-105287723DD2}"/>
    <dgm:cxn modelId="{9EAE97EF-E33D-46F6-BB9E-C033F5E6BEBA}" type="presOf" srcId="{2C51B88B-0618-45BB-A513-144D8E15F587}" destId="{246D06B0-C7ED-49A7-B499-4A872B005A70}" srcOrd="0" destOrd="0" presId="urn:microsoft.com/office/officeart/2005/8/layout/hierarchy5"/>
    <dgm:cxn modelId="{DD873AF8-673C-46AD-9384-B4198AD3F9C3}" type="presOf" srcId="{426F7A79-2F46-41AF-AAB3-4C347E654C33}" destId="{B76199EC-518D-423D-8A96-87C3F2678D41}" srcOrd="0" destOrd="0" presId="urn:microsoft.com/office/officeart/2005/8/layout/hierarchy5"/>
    <dgm:cxn modelId="{38551365-0C99-4ACF-A093-660C54402006}" type="presParOf" srcId="{6873ED79-CD98-45D1-A4C3-6557109FA1DD}" destId="{3F206801-028B-40CC-A063-6C8A529EDBED}" srcOrd="0" destOrd="0" presId="urn:microsoft.com/office/officeart/2005/8/layout/hierarchy5"/>
    <dgm:cxn modelId="{ADDD22DD-2346-4B38-9902-D2C2F9BE7441}" type="presParOf" srcId="{3F206801-028B-40CC-A063-6C8A529EDBED}" destId="{E19770D3-E3B1-42DE-AA8E-51BFB883180B}" srcOrd="0" destOrd="0" presId="urn:microsoft.com/office/officeart/2005/8/layout/hierarchy5"/>
    <dgm:cxn modelId="{EEA6409A-73CC-41AA-A6C0-94F5BEC91CE6}" type="presParOf" srcId="{E19770D3-E3B1-42DE-AA8E-51BFB883180B}" destId="{9F41A090-40C2-41A0-A83E-0B802930F466}" srcOrd="0" destOrd="0" presId="urn:microsoft.com/office/officeart/2005/8/layout/hierarchy5"/>
    <dgm:cxn modelId="{0FA7F1C4-FEDB-4EFC-804F-86AF15D11D06}" type="presParOf" srcId="{9F41A090-40C2-41A0-A83E-0B802930F466}" destId="{B76199EC-518D-423D-8A96-87C3F2678D41}" srcOrd="0" destOrd="0" presId="urn:microsoft.com/office/officeart/2005/8/layout/hierarchy5"/>
    <dgm:cxn modelId="{BA101B19-85F8-4C43-AB28-45382BAF602F}" type="presParOf" srcId="{9F41A090-40C2-41A0-A83E-0B802930F466}" destId="{45F9E409-3A14-4574-B490-FF190DB77E95}" srcOrd="1" destOrd="0" presId="urn:microsoft.com/office/officeart/2005/8/layout/hierarchy5"/>
    <dgm:cxn modelId="{FB8D0E5D-F05F-4A44-8F23-D2965AB1A3F3}" type="presParOf" srcId="{45F9E409-3A14-4574-B490-FF190DB77E95}" destId="{1DD1B913-C47E-4D48-9787-9C1E58171F26}" srcOrd="0" destOrd="0" presId="urn:microsoft.com/office/officeart/2005/8/layout/hierarchy5"/>
    <dgm:cxn modelId="{A7D345F0-D9AD-44BA-9F08-E15C5F2B3526}" type="presParOf" srcId="{1DD1B913-C47E-4D48-9787-9C1E58171F26}" destId="{EA3CB5B6-F4D1-44A6-923C-8FF3F01A3C09}" srcOrd="0" destOrd="0" presId="urn:microsoft.com/office/officeart/2005/8/layout/hierarchy5"/>
    <dgm:cxn modelId="{7C1FEC26-1199-4961-9F32-03E0072BA284}" type="presParOf" srcId="{45F9E409-3A14-4574-B490-FF190DB77E95}" destId="{A9B6E629-C8E5-42CF-9BD0-DF88070BCF5E}" srcOrd="1" destOrd="0" presId="urn:microsoft.com/office/officeart/2005/8/layout/hierarchy5"/>
    <dgm:cxn modelId="{13725142-5519-450B-AAA4-CA224B704705}" type="presParOf" srcId="{A9B6E629-C8E5-42CF-9BD0-DF88070BCF5E}" destId="{65B53938-DF96-4433-BB14-5219DCB2C27F}" srcOrd="0" destOrd="0" presId="urn:microsoft.com/office/officeart/2005/8/layout/hierarchy5"/>
    <dgm:cxn modelId="{725AF4DC-9692-4FBC-B668-2E7DD94A39BD}" type="presParOf" srcId="{A9B6E629-C8E5-42CF-9BD0-DF88070BCF5E}" destId="{24DF31B3-4803-4361-A1FA-34D0DB0EE7A6}" srcOrd="1" destOrd="0" presId="urn:microsoft.com/office/officeart/2005/8/layout/hierarchy5"/>
    <dgm:cxn modelId="{7D8499A5-4205-4932-8D9C-388558B16FB5}" type="presParOf" srcId="{45F9E409-3A14-4574-B490-FF190DB77E95}" destId="{F746DFE4-16BC-4A88-88CB-C8BE350EB014}" srcOrd="2" destOrd="0" presId="urn:microsoft.com/office/officeart/2005/8/layout/hierarchy5"/>
    <dgm:cxn modelId="{0F9B8DD5-DCF9-448E-B40B-591769201262}" type="presParOf" srcId="{F746DFE4-16BC-4A88-88CB-C8BE350EB014}" destId="{32806E77-F229-49AC-8788-8B885DB19F5F}" srcOrd="0" destOrd="0" presId="urn:microsoft.com/office/officeart/2005/8/layout/hierarchy5"/>
    <dgm:cxn modelId="{31C93860-CA90-42D7-827E-1A1938627020}" type="presParOf" srcId="{45F9E409-3A14-4574-B490-FF190DB77E95}" destId="{E5E13035-C51A-49E7-A389-407BEB99BCB8}" srcOrd="3" destOrd="0" presId="urn:microsoft.com/office/officeart/2005/8/layout/hierarchy5"/>
    <dgm:cxn modelId="{773FBBD3-F349-481D-9EDF-2FC0AD69A176}" type="presParOf" srcId="{E5E13035-C51A-49E7-A389-407BEB99BCB8}" destId="{31DF1AFA-C75A-48E5-B6D5-3267296703E7}" srcOrd="0" destOrd="0" presId="urn:microsoft.com/office/officeart/2005/8/layout/hierarchy5"/>
    <dgm:cxn modelId="{B6A9024A-4CFC-45B8-BBE8-A396D3B7D7BB}" type="presParOf" srcId="{E5E13035-C51A-49E7-A389-407BEB99BCB8}" destId="{2C2EACDE-45FF-477D-A460-D165A48DBFA5}" srcOrd="1" destOrd="0" presId="urn:microsoft.com/office/officeart/2005/8/layout/hierarchy5"/>
    <dgm:cxn modelId="{EC80C196-6545-46DF-AC2F-938F163D8354}" type="presParOf" srcId="{45F9E409-3A14-4574-B490-FF190DB77E95}" destId="{246D06B0-C7ED-49A7-B499-4A872B005A70}" srcOrd="4" destOrd="0" presId="urn:microsoft.com/office/officeart/2005/8/layout/hierarchy5"/>
    <dgm:cxn modelId="{5338334A-79F8-4CA2-B3AC-CAAB2AA43600}" type="presParOf" srcId="{246D06B0-C7ED-49A7-B499-4A872B005A70}" destId="{E1582A01-C2FF-4BC4-A576-2AC97B796ABC}" srcOrd="0" destOrd="0" presId="urn:microsoft.com/office/officeart/2005/8/layout/hierarchy5"/>
    <dgm:cxn modelId="{9356337B-6CF6-4CA3-8437-7B6274FDAACA}" type="presParOf" srcId="{45F9E409-3A14-4574-B490-FF190DB77E95}" destId="{A20848F1-D5CC-4D63-9275-57EAE1257BCC}" srcOrd="5" destOrd="0" presId="urn:microsoft.com/office/officeart/2005/8/layout/hierarchy5"/>
    <dgm:cxn modelId="{A5BFD1DE-D60A-4B9F-8FC6-20E845D1833C}" type="presParOf" srcId="{A20848F1-D5CC-4D63-9275-57EAE1257BCC}" destId="{27DB5886-06C9-4191-B8CC-50B61E5F5F1B}" srcOrd="0" destOrd="0" presId="urn:microsoft.com/office/officeart/2005/8/layout/hierarchy5"/>
    <dgm:cxn modelId="{9B5DE784-EBD1-4619-BE32-4E5D72928EA1}" type="presParOf" srcId="{A20848F1-D5CC-4D63-9275-57EAE1257BCC}" destId="{92270498-FD36-4F6F-AD53-F97699FB623D}" srcOrd="1" destOrd="0" presId="urn:microsoft.com/office/officeart/2005/8/layout/hierarchy5"/>
    <dgm:cxn modelId="{04862667-8943-461E-A11F-D967CD6B829C}" type="presParOf" srcId="{6873ED79-CD98-45D1-A4C3-6557109FA1DD}" destId="{75A37E68-49D2-4225-B739-5E00A26778F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7BC9B-BD88-41DC-8CFC-37F0FCAA1854}"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1D4F3671-075F-4271-A0BA-DAEAC7F433A6}">
      <dgm:prSet custT="1"/>
      <dgm:spPr>
        <a:solidFill>
          <a:schemeClr val="accent6">
            <a:lumMod val="75000"/>
          </a:schemeClr>
        </a:solidFill>
      </dgm:spPr>
      <dgm:t>
        <a:bodyPr/>
        <a:lstStyle/>
        <a:p>
          <a:r>
            <a:rPr lang="en-US" sz="4800" dirty="0"/>
            <a:t>What do these rules authorize? </a:t>
          </a:r>
        </a:p>
      </dgm:t>
    </dgm:pt>
    <dgm:pt modelId="{C4F8B37D-3D6F-4068-AA2C-601342F94523}" type="parTrans" cxnId="{AABA87B9-FC60-4072-83D0-D4799552F104}">
      <dgm:prSet/>
      <dgm:spPr/>
      <dgm:t>
        <a:bodyPr/>
        <a:lstStyle/>
        <a:p>
          <a:endParaRPr lang="en-US"/>
        </a:p>
      </dgm:t>
    </dgm:pt>
    <dgm:pt modelId="{FF24A89F-A372-473D-9D94-CCCA2D235317}" type="sibTrans" cxnId="{AABA87B9-FC60-4072-83D0-D4799552F104}">
      <dgm:prSet/>
      <dgm:spPr/>
      <dgm:t>
        <a:bodyPr/>
        <a:lstStyle/>
        <a:p>
          <a:endParaRPr lang="en-US"/>
        </a:p>
      </dgm:t>
    </dgm:pt>
    <dgm:pt modelId="{9871600E-EEB8-40B6-9FF8-5399B7687C17}">
      <dgm:prSet/>
      <dgm:spPr/>
      <dgm:t>
        <a:bodyPr/>
        <a:lstStyle/>
        <a:p>
          <a:r>
            <a:rPr lang="en-US" dirty="0"/>
            <a:t>Facilities and activities for which there is no other applicable permit by rule (“PBR”). </a:t>
          </a:r>
        </a:p>
      </dgm:t>
    </dgm:pt>
    <dgm:pt modelId="{277221BA-98D3-4CA5-9D43-E774FFC88589}" type="parTrans" cxnId="{598FD5ED-C8EA-4492-8868-546B81D7520C}">
      <dgm:prSet/>
      <dgm:spPr/>
      <dgm:t>
        <a:bodyPr/>
        <a:lstStyle/>
        <a:p>
          <a:endParaRPr lang="en-US"/>
        </a:p>
      </dgm:t>
    </dgm:pt>
    <dgm:pt modelId="{6F82402C-646C-46FD-AD4D-8F442A6A887E}" type="sibTrans" cxnId="{598FD5ED-C8EA-4492-8868-546B81D7520C}">
      <dgm:prSet/>
      <dgm:spPr/>
      <dgm:t>
        <a:bodyPr/>
        <a:lstStyle/>
        <a:p>
          <a:endParaRPr lang="en-US"/>
        </a:p>
      </dgm:t>
    </dgm:pt>
    <dgm:pt modelId="{D0D571B2-8148-4661-9A6D-F139147A9A55}">
      <dgm:prSet/>
      <dgm:spPr/>
      <dgm:t>
        <a:bodyPr/>
        <a:lstStyle/>
        <a:p>
          <a:r>
            <a:rPr lang="en-US" dirty="0"/>
            <a:t>To modify permitted facilities (authorized under a case-by-case) in which there is a physical or operational change occurring. </a:t>
          </a:r>
        </a:p>
      </dgm:t>
    </dgm:pt>
    <dgm:pt modelId="{D0C14667-124F-4D36-A419-8AE3A6EEE482}" type="parTrans" cxnId="{B3BBB84B-A098-41D8-99DE-216B4C2D699F}">
      <dgm:prSet/>
      <dgm:spPr/>
      <dgm:t>
        <a:bodyPr/>
        <a:lstStyle/>
        <a:p>
          <a:endParaRPr lang="en-US"/>
        </a:p>
      </dgm:t>
    </dgm:pt>
    <dgm:pt modelId="{BC146C2C-1A63-40FC-8B0F-240373D15B59}" type="sibTrans" cxnId="{B3BBB84B-A098-41D8-99DE-216B4C2D699F}">
      <dgm:prSet/>
      <dgm:spPr/>
      <dgm:t>
        <a:bodyPr/>
        <a:lstStyle/>
        <a:p>
          <a:endParaRPr lang="en-US"/>
        </a:p>
      </dgm:t>
    </dgm:pt>
    <dgm:pt modelId="{603C3B8D-AAD0-45E1-AA58-D6ACB4231646}" type="pres">
      <dgm:prSet presAssocID="{B237BC9B-BD88-41DC-8CFC-37F0FCAA1854}" presName="Name0" presStyleCnt="0">
        <dgm:presLayoutVars>
          <dgm:dir/>
          <dgm:animLvl val="lvl"/>
          <dgm:resizeHandles val="exact"/>
        </dgm:presLayoutVars>
      </dgm:prSet>
      <dgm:spPr/>
    </dgm:pt>
    <dgm:pt modelId="{07488CE7-DEA8-43C3-BE3F-934886B1866B}" type="pres">
      <dgm:prSet presAssocID="{1D4F3671-075F-4271-A0BA-DAEAC7F433A6}" presName="linNode" presStyleCnt="0"/>
      <dgm:spPr/>
    </dgm:pt>
    <dgm:pt modelId="{99E80EFC-1557-4E88-A298-28B0BF2993B4}" type="pres">
      <dgm:prSet presAssocID="{1D4F3671-075F-4271-A0BA-DAEAC7F433A6}" presName="parentText" presStyleLbl="node1" presStyleIdx="0" presStyleCnt="1">
        <dgm:presLayoutVars>
          <dgm:chMax val="1"/>
          <dgm:bulletEnabled val="1"/>
        </dgm:presLayoutVars>
      </dgm:prSet>
      <dgm:spPr/>
    </dgm:pt>
    <dgm:pt modelId="{A46127DA-6702-4269-8AA6-878F616C4E45}" type="pres">
      <dgm:prSet presAssocID="{1D4F3671-075F-4271-A0BA-DAEAC7F433A6}" presName="descendantText" presStyleLbl="alignAccFollowNode1" presStyleIdx="0" presStyleCnt="1" custScaleY="109537">
        <dgm:presLayoutVars>
          <dgm:bulletEnabled val="1"/>
        </dgm:presLayoutVars>
      </dgm:prSet>
      <dgm:spPr/>
    </dgm:pt>
  </dgm:ptLst>
  <dgm:cxnLst>
    <dgm:cxn modelId="{8BB10D14-A389-414E-84E8-719805130B9E}" type="presOf" srcId="{B237BC9B-BD88-41DC-8CFC-37F0FCAA1854}" destId="{603C3B8D-AAD0-45E1-AA58-D6ACB4231646}" srcOrd="0" destOrd="0" presId="urn:microsoft.com/office/officeart/2005/8/layout/vList5"/>
    <dgm:cxn modelId="{2D45F55F-CD69-46B3-94CC-665EBE2F779E}" type="presOf" srcId="{D0D571B2-8148-4661-9A6D-F139147A9A55}" destId="{A46127DA-6702-4269-8AA6-878F616C4E45}" srcOrd="0" destOrd="1" presId="urn:microsoft.com/office/officeart/2005/8/layout/vList5"/>
    <dgm:cxn modelId="{B3BBB84B-A098-41D8-99DE-216B4C2D699F}" srcId="{1D4F3671-075F-4271-A0BA-DAEAC7F433A6}" destId="{D0D571B2-8148-4661-9A6D-F139147A9A55}" srcOrd="1" destOrd="0" parTransId="{D0C14667-124F-4D36-A419-8AE3A6EEE482}" sibTransId="{BC146C2C-1A63-40FC-8B0F-240373D15B59}"/>
    <dgm:cxn modelId="{BFACFA51-7EA0-48DF-800F-B4D481AB32F8}" type="presOf" srcId="{1D4F3671-075F-4271-A0BA-DAEAC7F433A6}" destId="{99E80EFC-1557-4E88-A298-28B0BF2993B4}" srcOrd="0" destOrd="0" presId="urn:microsoft.com/office/officeart/2005/8/layout/vList5"/>
    <dgm:cxn modelId="{AABA87B9-FC60-4072-83D0-D4799552F104}" srcId="{B237BC9B-BD88-41DC-8CFC-37F0FCAA1854}" destId="{1D4F3671-075F-4271-A0BA-DAEAC7F433A6}" srcOrd="0" destOrd="0" parTransId="{C4F8B37D-3D6F-4068-AA2C-601342F94523}" sibTransId="{FF24A89F-A372-473D-9D94-CCCA2D235317}"/>
    <dgm:cxn modelId="{D74F20C3-96E7-48B1-A945-4FD2BBACF31E}" type="presOf" srcId="{9871600E-EEB8-40B6-9FF8-5399B7687C17}" destId="{A46127DA-6702-4269-8AA6-878F616C4E45}" srcOrd="0" destOrd="0" presId="urn:microsoft.com/office/officeart/2005/8/layout/vList5"/>
    <dgm:cxn modelId="{598FD5ED-C8EA-4492-8868-546B81D7520C}" srcId="{1D4F3671-075F-4271-A0BA-DAEAC7F433A6}" destId="{9871600E-EEB8-40B6-9FF8-5399B7687C17}" srcOrd="0" destOrd="0" parTransId="{277221BA-98D3-4CA5-9D43-E774FFC88589}" sibTransId="{6F82402C-646C-46FD-AD4D-8F442A6A887E}"/>
    <dgm:cxn modelId="{002AEBD2-0E82-47A3-A3EE-83DD13E382CE}" type="presParOf" srcId="{603C3B8D-AAD0-45E1-AA58-D6ACB4231646}" destId="{07488CE7-DEA8-43C3-BE3F-934886B1866B}" srcOrd="0" destOrd="0" presId="urn:microsoft.com/office/officeart/2005/8/layout/vList5"/>
    <dgm:cxn modelId="{7085E570-C917-4708-ADCF-7CBE69AD839E}" type="presParOf" srcId="{07488CE7-DEA8-43C3-BE3F-934886B1866B}" destId="{99E80EFC-1557-4E88-A298-28B0BF2993B4}" srcOrd="0" destOrd="0" presId="urn:microsoft.com/office/officeart/2005/8/layout/vList5"/>
    <dgm:cxn modelId="{12D382E7-5670-4617-BBF3-DBBB36C49FE5}" type="presParOf" srcId="{07488CE7-DEA8-43C3-BE3F-934886B1866B}" destId="{A46127DA-6702-4269-8AA6-878F616C4E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D7F3A5-4299-41A8-A1E0-D40BEF1E9B9B}"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FDFE9CE5-C10A-4884-BB5A-F6753023D6E1}">
      <dgm:prSet/>
      <dgm:spPr/>
      <dgm:t>
        <a:bodyPr/>
        <a:lstStyle/>
        <a:p>
          <a:r>
            <a:rPr lang="en-US" dirty="0"/>
            <a:t>Any associated upstream and/or downstream actual emissions authorized as part of the PBR claim will need to be included as part of the total new or increased emissions, unless: </a:t>
          </a:r>
        </a:p>
      </dgm:t>
    </dgm:pt>
    <dgm:pt modelId="{10D7B14D-C683-4202-9A8A-76A00EA35F51}" type="parTrans" cxnId="{DAC0E3CA-1617-4E8E-BA5C-6FDE4888D22A}">
      <dgm:prSet/>
      <dgm:spPr/>
      <dgm:t>
        <a:bodyPr/>
        <a:lstStyle/>
        <a:p>
          <a:endParaRPr lang="en-US"/>
        </a:p>
      </dgm:t>
    </dgm:pt>
    <dgm:pt modelId="{FFDD25F1-46C3-404A-992E-74CF6C057CDC}" type="sibTrans" cxnId="{DAC0E3CA-1617-4E8E-BA5C-6FDE4888D22A}">
      <dgm:prSet/>
      <dgm:spPr/>
      <dgm:t>
        <a:bodyPr/>
        <a:lstStyle/>
        <a:p>
          <a:endParaRPr lang="en-US"/>
        </a:p>
      </dgm:t>
    </dgm:pt>
    <dgm:pt modelId="{F392449B-D953-4EFA-83CF-F0F5113659E9}">
      <dgm:prSet custT="1"/>
      <dgm:spPr>
        <a:solidFill>
          <a:schemeClr val="accent2">
            <a:lumMod val="75000"/>
          </a:schemeClr>
        </a:solidFill>
      </dgm:spPr>
      <dgm:t>
        <a:bodyPr/>
        <a:lstStyle/>
        <a:p>
          <a:pPr>
            <a:buFont typeface="Arial" panose="020B0604020202020204" pitchFamily="34" charset="0"/>
            <a:buChar char="•"/>
          </a:pPr>
          <a:r>
            <a:rPr lang="en-US" sz="2400" dirty="0"/>
            <a:t>Emissions stay at or below current limits</a:t>
          </a:r>
        </a:p>
      </dgm:t>
    </dgm:pt>
    <dgm:pt modelId="{68CCD139-D5FA-4575-A652-C51362CD1B3F}" type="parTrans" cxnId="{5311087E-C08C-4AA9-8776-B36DFAE5C5EE}">
      <dgm:prSet/>
      <dgm:spPr/>
      <dgm:t>
        <a:bodyPr/>
        <a:lstStyle/>
        <a:p>
          <a:endParaRPr lang="en-US"/>
        </a:p>
      </dgm:t>
    </dgm:pt>
    <dgm:pt modelId="{CB3247D0-346C-4805-9F43-E03C2EDC9D14}" type="sibTrans" cxnId="{5311087E-C08C-4AA9-8776-B36DFAE5C5EE}">
      <dgm:prSet/>
      <dgm:spPr/>
      <dgm:t>
        <a:bodyPr/>
        <a:lstStyle/>
        <a:p>
          <a:endParaRPr lang="en-US"/>
        </a:p>
      </dgm:t>
    </dgm:pt>
    <dgm:pt modelId="{49972507-2C42-462F-8DCD-B57117EA0C55}">
      <dgm:prSet custT="1"/>
      <dgm:spPr>
        <a:solidFill>
          <a:schemeClr val="accent2">
            <a:lumMod val="75000"/>
          </a:schemeClr>
        </a:solidFill>
      </dgm:spPr>
      <dgm:t>
        <a:bodyPr/>
        <a:lstStyle/>
        <a:p>
          <a:r>
            <a:rPr lang="en-US" sz="2400" dirty="0"/>
            <a:t>No changes to BACT, Impacts, other representations</a:t>
          </a:r>
        </a:p>
      </dgm:t>
    </dgm:pt>
    <dgm:pt modelId="{9EC8404B-ABC5-4FC4-94B0-048008F51477}" type="parTrans" cxnId="{13C66743-7478-42F7-9266-51ED4072CE2C}">
      <dgm:prSet/>
      <dgm:spPr/>
      <dgm:t>
        <a:bodyPr/>
        <a:lstStyle/>
        <a:p>
          <a:endParaRPr lang="en-US"/>
        </a:p>
      </dgm:t>
    </dgm:pt>
    <dgm:pt modelId="{213C8CC7-CFC8-4C7D-8C04-D22FE8E08874}" type="sibTrans" cxnId="{13C66743-7478-42F7-9266-51ED4072CE2C}">
      <dgm:prSet/>
      <dgm:spPr/>
      <dgm:t>
        <a:bodyPr/>
        <a:lstStyle/>
        <a:p>
          <a:endParaRPr lang="en-US"/>
        </a:p>
      </dgm:t>
    </dgm:pt>
    <dgm:pt modelId="{5504840A-8D97-4FD9-A0A0-655E9EC8F920}">
      <dgm:prSet custT="1"/>
      <dgm:spPr>
        <a:solidFill>
          <a:schemeClr val="accent2">
            <a:lumMod val="75000"/>
          </a:schemeClr>
        </a:solidFill>
      </dgm:spPr>
      <dgm:t>
        <a:bodyPr/>
        <a:lstStyle/>
        <a:p>
          <a:pPr>
            <a:buFont typeface="Arial" panose="020B0604020202020204" pitchFamily="34" charset="0"/>
            <a:buNone/>
          </a:pPr>
          <a:r>
            <a:rPr lang="en-US" sz="2400" dirty="0"/>
            <a:t>Cannot circumvent major NSR</a:t>
          </a:r>
        </a:p>
      </dgm:t>
    </dgm:pt>
    <dgm:pt modelId="{70BC5C25-428A-4E0E-9B83-E0D7225CA71B}" type="parTrans" cxnId="{47A5F6ED-1D7B-44B6-BE39-7DC31082B264}">
      <dgm:prSet/>
      <dgm:spPr/>
      <dgm:t>
        <a:bodyPr/>
        <a:lstStyle/>
        <a:p>
          <a:endParaRPr lang="en-US"/>
        </a:p>
      </dgm:t>
    </dgm:pt>
    <dgm:pt modelId="{875112BD-0FF1-42CE-B5E0-B546CEAF8029}" type="sibTrans" cxnId="{47A5F6ED-1D7B-44B6-BE39-7DC31082B264}">
      <dgm:prSet/>
      <dgm:spPr/>
      <dgm:t>
        <a:bodyPr/>
        <a:lstStyle/>
        <a:p>
          <a:endParaRPr lang="en-US"/>
        </a:p>
      </dgm:t>
    </dgm:pt>
    <dgm:pt modelId="{E34BE1F6-B782-4473-859D-3BEB99E1BBBC}">
      <dgm:prSet custT="1"/>
      <dgm:spPr>
        <a:solidFill>
          <a:schemeClr val="accent2">
            <a:lumMod val="75000"/>
          </a:schemeClr>
        </a:solidFill>
      </dgm:spPr>
      <dgm:t>
        <a:bodyPr/>
        <a:lstStyle/>
        <a:p>
          <a:pPr>
            <a:buFont typeface="Arial" panose="020B0604020202020204" pitchFamily="34" charset="0"/>
            <a:buNone/>
          </a:pPr>
          <a:r>
            <a:rPr lang="en-US" sz="2400" dirty="0"/>
            <a:t>Certified Registration</a:t>
          </a:r>
        </a:p>
      </dgm:t>
    </dgm:pt>
    <dgm:pt modelId="{F2A88791-D66A-4C6A-B6E6-9F4C268E843E}" type="parTrans" cxnId="{443939A8-3180-47B9-A83B-ED26C1A2B74A}">
      <dgm:prSet/>
      <dgm:spPr/>
      <dgm:t>
        <a:bodyPr/>
        <a:lstStyle/>
        <a:p>
          <a:endParaRPr lang="en-US"/>
        </a:p>
      </dgm:t>
    </dgm:pt>
    <dgm:pt modelId="{5EE1D936-CE37-4BD9-84EE-C706C811307E}" type="sibTrans" cxnId="{443939A8-3180-47B9-A83B-ED26C1A2B74A}">
      <dgm:prSet/>
      <dgm:spPr/>
      <dgm:t>
        <a:bodyPr/>
        <a:lstStyle/>
        <a:p>
          <a:endParaRPr lang="en-US"/>
        </a:p>
      </dgm:t>
    </dgm:pt>
    <dgm:pt modelId="{CF8E8300-C87B-4949-8B8C-E74D4AAB5538}" type="pres">
      <dgm:prSet presAssocID="{F2D7F3A5-4299-41A8-A1E0-D40BEF1E9B9B}" presName="Name0" presStyleCnt="0">
        <dgm:presLayoutVars>
          <dgm:chPref val="1"/>
          <dgm:dir/>
          <dgm:animOne val="branch"/>
          <dgm:animLvl val="lvl"/>
          <dgm:resizeHandles/>
        </dgm:presLayoutVars>
      </dgm:prSet>
      <dgm:spPr/>
    </dgm:pt>
    <dgm:pt modelId="{6A6E5522-BDD4-41A8-930A-6F3BC5F0C959}" type="pres">
      <dgm:prSet presAssocID="{FDFE9CE5-C10A-4884-BB5A-F6753023D6E1}" presName="vertOne" presStyleCnt="0"/>
      <dgm:spPr/>
    </dgm:pt>
    <dgm:pt modelId="{BDC1F7CB-F77A-4478-AD90-5D48191712D7}" type="pres">
      <dgm:prSet presAssocID="{FDFE9CE5-C10A-4884-BB5A-F6753023D6E1}" presName="txOne" presStyleLbl="node0" presStyleIdx="0" presStyleCnt="1" custLinFactY="-1332" custLinFactNeighborX="583" custLinFactNeighborY="-100000">
        <dgm:presLayoutVars>
          <dgm:chPref val="3"/>
        </dgm:presLayoutVars>
      </dgm:prSet>
      <dgm:spPr/>
    </dgm:pt>
    <dgm:pt modelId="{11F91B1A-3262-46A6-8D64-9FD3C0CC398F}" type="pres">
      <dgm:prSet presAssocID="{FDFE9CE5-C10A-4884-BB5A-F6753023D6E1}" presName="parTransOne" presStyleCnt="0"/>
      <dgm:spPr/>
    </dgm:pt>
    <dgm:pt modelId="{0E7E6442-78D3-44D7-9AEE-B79E364CB75A}" type="pres">
      <dgm:prSet presAssocID="{FDFE9CE5-C10A-4884-BB5A-F6753023D6E1}" presName="horzOne" presStyleCnt="0"/>
      <dgm:spPr/>
    </dgm:pt>
    <dgm:pt modelId="{92606CD2-D53C-4C2E-A834-8415B041A445}" type="pres">
      <dgm:prSet presAssocID="{F392449B-D953-4EFA-83CF-F0F5113659E9}" presName="vertTwo" presStyleCnt="0"/>
      <dgm:spPr/>
    </dgm:pt>
    <dgm:pt modelId="{C86591D0-1FDD-4C4C-A358-09A4F97551A4}" type="pres">
      <dgm:prSet presAssocID="{F392449B-D953-4EFA-83CF-F0F5113659E9}" presName="txTwo" presStyleLbl="node2" presStyleIdx="0" presStyleCnt="4">
        <dgm:presLayoutVars>
          <dgm:chPref val="3"/>
        </dgm:presLayoutVars>
      </dgm:prSet>
      <dgm:spPr/>
    </dgm:pt>
    <dgm:pt modelId="{7EC94EB4-5743-4C08-AB30-AB738E50F36F}" type="pres">
      <dgm:prSet presAssocID="{F392449B-D953-4EFA-83CF-F0F5113659E9}" presName="horzTwo" presStyleCnt="0"/>
      <dgm:spPr/>
    </dgm:pt>
    <dgm:pt modelId="{D577BF3A-19AF-414D-A3B0-F74D5EE71CC4}" type="pres">
      <dgm:prSet presAssocID="{CB3247D0-346C-4805-9F43-E03C2EDC9D14}" presName="sibSpaceTwo" presStyleCnt="0"/>
      <dgm:spPr/>
    </dgm:pt>
    <dgm:pt modelId="{940936E8-9B29-4140-8792-FF49D4BCD6F2}" type="pres">
      <dgm:prSet presAssocID="{49972507-2C42-462F-8DCD-B57117EA0C55}" presName="vertTwo" presStyleCnt="0"/>
      <dgm:spPr/>
    </dgm:pt>
    <dgm:pt modelId="{68BCA70E-C276-48E5-8561-8827A1AC9BEE}" type="pres">
      <dgm:prSet presAssocID="{49972507-2C42-462F-8DCD-B57117EA0C55}" presName="txTwo" presStyleLbl="node2" presStyleIdx="1" presStyleCnt="4">
        <dgm:presLayoutVars>
          <dgm:chPref val="3"/>
        </dgm:presLayoutVars>
      </dgm:prSet>
      <dgm:spPr/>
    </dgm:pt>
    <dgm:pt modelId="{9B52D8BB-8D08-41B7-A78E-1E81B9026C4B}" type="pres">
      <dgm:prSet presAssocID="{49972507-2C42-462F-8DCD-B57117EA0C55}" presName="horzTwo" presStyleCnt="0"/>
      <dgm:spPr/>
    </dgm:pt>
    <dgm:pt modelId="{7CB46B67-1350-469B-95EF-F5CDA6EBCC7B}" type="pres">
      <dgm:prSet presAssocID="{213C8CC7-CFC8-4C7D-8C04-D22FE8E08874}" presName="sibSpaceTwo" presStyleCnt="0"/>
      <dgm:spPr/>
    </dgm:pt>
    <dgm:pt modelId="{0B1E54D4-0136-479A-B00C-BA26CAF01F14}" type="pres">
      <dgm:prSet presAssocID="{5504840A-8D97-4FD9-A0A0-655E9EC8F920}" presName="vertTwo" presStyleCnt="0"/>
      <dgm:spPr/>
    </dgm:pt>
    <dgm:pt modelId="{DAE9FE8E-2A42-43AC-BAD7-4F0AC413DCFA}" type="pres">
      <dgm:prSet presAssocID="{5504840A-8D97-4FD9-A0A0-655E9EC8F920}" presName="txTwo" presStyleLbl="node2" presStyleIdx="2" presStyleCnt="4">
        <dgm:presLayoutVars>
          <dgm:chPref val="3"/>
        </dgm:presLayoutVars>
      </dgm:prSet>
      <dgm:spPr/>
    </dgm:pt>
    <dgm:pt modelId="{708ADC53-8C92-4133-BA7A-9C66DC7B5E57}" type="pres">
      <dgm:prSet presAssocID="{5504840A-8D97-4FD9-A0A0-655E9EC8F920}" presName="horzTwo" presStyleCnt="0"/>
      <dgm:spPr/>
    </dgm:pt>
    <dgm:pt modelId="{819EA7B8-4D1C-46C1-9D87-5E6B21276AB4}" type="pres">
      <dgm:prSet presAssocID="{875112BD-0FF1-42CE-B5E0-B546CEAF8029}" presName="sibSpaceTwo" presStyleCnt="0"/>
      <dgm:spPr/>
    </dgm:pt>
    <dgm:pt modelId="{6A4E79BF-19F6-41C7-83B1-D4345307FB6A}" type="pres">
      <dgm:prSet presAssocID="{E34BE1F6-B782-4473-859D-3BEB99E1BBBC}" presName="vertTwo" presStyleCnt="0"/>
      <dgm:spPr/>
    </dgm:pt>
    <dgm:pt modelId="{DBB71BA9-AD8D-42AC-AFC4-E5F6AE24A91F}" type="pres">
      <dgm:prSet presAssocID="{E34BE1F6-B782-4473-859D-3BEB99E1BBBC}" presName="txTwo" presStyleLbl="node2" presStyleIdx="3" presStyleCnt="4">
        <dgm:presLayoutVars>
          <dgm:chPref val="3"/>
        </dgm:presLayoutVars>
      </dgm:prSet>
      <dgm:spPr/>
    </dgm:pt>
    <dgm:pt modelId="{ACCFBDE5-858E-487F-8DE5-FCE4B940AEEA}" type="pres">
      <dgm:prSet presAssocID="{E34BE1F6-B782-4473-859D-3BEB99E1BBBC}" presName="horzTwo" presStyleCnt="0"/>
      <dgm:spPr/>
    </dgm:pt>
  </dgm:ptLst>
  <dgm:cxnLst>
    <dgm:cxn modelId="{13C66743-7478-42F7-9266-51ED4072CE2C}" srcId="{FDFE9CE5-C10A-4884-BB5A-F6753023D6E1}" destId="{49972507-2C42-462F-8DCD-B57117EA0C55}" srcOrd="1" destOrd="0" parTransId="{9EC8404B-ABC5-4FC4-94B0-048008F51477}" sibTransId="{213C8CC7-CFC8-4C7D-8C04-D22FE8E08874}"/>
    <dgm:cxn modelId="{012FE345-D2A4-445E-BB25-932DF36EF1FC}" type="presOf" srcId="{FDFE9CE5-C10A-4884-BB5A-F6753023D6E1}" destId="{BDC1F7CB-F77A-4478-AD90-5D48191712D7}" srcOrd="0" destOrd="0" presId="urn:microsoft.com/office/officeart/2005/8/layout/hierarchy4"/>
    <dgm:cxn modelId="{8598F747-7F35-400A-8CDD-C84BF321637E}" type="presOf" srcId="{49972507-2C42-462F-8DCD-B57117EA0C55}" destId="{68BCA70E-C276-48E5-8561-8827A1AC9BEE}" srcOrd="0" destOrd="0" presId="urn:microsoft.com/office/officeart/2005/8/layout/hierarchy4"/>
    <dgm:cxn modelId="{5311087E-C08C-4AA9-8776-B36DFAE5C5EE}" srcId="{FDFE9CE5-C10A-4884-BB5A-F6753023D6E1}" destId="{F392449B-D953-4EFA-83CF-F0F5113659E9}" srcOrd="0" destOrd="0" parTransId="{68CCD139-D5FA-4575-A652-C51362CD1B3F}" sibTransId="{CB3247D0-346C-4805-9F43-E03C2EDC9D14}"/>
    <dgm:cxn modelId="{443939A8-3180-47B9-A83B-ED26C1A2B74A}" srcId="{FDFE9CE5-C10A-4884-BB5A-F6753023D6E1}" destId="{E34BE1F6-B782-4473-859D-3BEB99E1BBBC}" srcOrd="3" destOrd="0" parTransId="{F2A88791-D66A-4C6A-B6E6-9F4C268E843E}" sibTransId="{5EE1D936-CE37-4BD9-84EE-C706C811307E}"/>
    <dgm:cxn modelId="{A845A0AF-FDA7-442C-B96E-0A18F76F03AE}" type="presOf" srcId="{E34BE1F6-B782-4473-859D-3BEB99E1BBBC}" destId="{DBB71BA9-AD8D-42AC-AFC4-E5F6AE24A91F}" srcOrd="0" destOrd="0" presId="urn:microsoft.com/office/officeart/2005/8/layout/hierarchy4"/>
    <dgm:cxn modelId="{1DFE0EB8-6F86-4BC7-983A-21BBF2093CB3}" type="presOf" srcId="{F392449B-D953-4EFA-83CF-F0F5113659E9}" destId="{C86591D0-1FDD-4C4C-A358-09A4F97551A4}" srcOrd="0" destOrd="0" presId="urn:microsoft.com/office/officeart/2005/8/layout/hierarchy4"/>
    <dgm:cxn modelId="{DAC0E3CA-1617-4E8E-BA5C-6FDE4888D22A}" srcId="{F2D7F3A5-4299-41A8-A1E0-D40BEF1E9B9B}" destId="{FDFE9CE5-C10A-4884-BB5A-F6753023D6E1}" srcOrd="0" destOrd="0" parTransId="{10D7B14D-C683-4202-9A8A-76A00EA35F51}" sibTransId="{FFDD25F1-46C3-404A-992E-74CF6C057CDC}"/>
    <dgm:cxn modelId="{E227FAD4-5C19-4FD4-AC5A-B5A8198BFBD9}" type="presOf" srcId="{5504840A-8D97-4FD9-A0A0-655E9EC8F920}" destId="{DAE9FE8E-2A42-43AC-BAD7-4F0AC413DCFA}" srcOrd="0" destOrd="0" presId="urn:microsoft.com/office/officeart/2005/8/layout/hierarchy4"/>
    <dgm:cxn modelId="{26D614D6-5877-43E7-8F71-FAA1A3F117AA}" type="presOf" srcId="{F2D7F3A5-4299-41A8-A1E0-D40BEF1E9B9B}" destId="{CF8E8300-C87B-4949-8B8C-E74D4AAB5538}" srcOrd="0" destOrd="0" presId="urn:microsoft.com/office/officeart/2005/8/layout/hierarchy4"/>
    <dgm:cxn modelId="{47A5F6ED-1D7B-44B6-BE39-7DC31082B264}" srcId="{FDFE9CE5-C10A-4884-BB5A-F6753023D6E1}" destId="{5504840A-8D97-4FD9-A0A0-655E9EC8F920}" srcOrd="2" destOrd="0" parTransId="{70BC5C25-428A-4E0E-9B83-E0D7225CA71B}" sibTransId="{875112BD-0FF1-42CE-B5E0-B546CEAF8029}"/>
    <dgm:cxn modelId="{0291EEB2-0731-4D30-83C6-2E0ACF92D055}" type="presParOf" srcId="{CF8E8300-C87B-4949-8B8C-E74D4AAB5538}" destId="{6A6E5522-BDD4-41A8-930A-6F3BC5F0C959}" srcOrd="0" destOrd="0" presId="urn:microsoft.com/office/officeart/2005/8/layout/hierarchy4"/>
    <dgm:cxn modelId="{3878CEDE-C8CB-4822-8D90-82729D951CA0}" type="presParOf" srcId="{6A6E5522-BDD4-41A8-930A-6F3BC5F0C959}" destId="{BDC1F7CB-F77A-4478-AD90-5D48191712D7}" srcOrd="0" destOrd="0" presId="urn:microsoft.com/office/officeart/2005/8/layout/hierarchy4"/>
    <dgm:cxn modelId="{8B4B6319-0A34-4E55-B050-8972E59F0A87}" type="presParOf" srcId="{6A6E5522-BDD4-41A8-930A-6F3BC5F0C959}" destId="{11F91B1A-3262-46A6-8D64-9FD3C0CC398F}" srcOrd="1" destOrd="0" presId="urn:microsoft.com/office/officeart/2005/8/layout/hierarchy4"/>
    <dgm:cxn modelId="{772719C6-2B72-489C-AC55-342416C29A77}" type="presParOf" srcId="{6A6E5522-BDD4-41A8-930A-6F3BC5F0C959}" destId="{0E7E6442-78D3-44D7-9AEE-B79E364CB75A}" srcOrd="2" destOrd="0" presId="urn:microsoft.com/office/officeart/2005/8/layout/hierarchy4"/>
    <dgm:cxn modelId="{2890928E-3A4C-49CC-B53F-4753C89BEEE7}" type="presParOf" srcId="{0E7E6442-78D3-44D7-9AEE-B79E364CB75A}" destId="{92606CD2-D53C-4C2E-A834-8415B041A445}" srcOrd="0" destOrd="0" presId="urn:microsoft.com/office/officeart/2005/8/layout/hierarchy4"/>
    <dgm:cxn modelId="{9D03F6E3-8486-4DA1-8044-14BBEA8801E1}" type="presParOf" srcId="{92606CD2-D53C-4C2E-A834-8415B041A445}" destId="{C86591D0-1FDD-4C4C-A358-09A4F97551A4}" srcOrd="0" destOrd="0" presId="urn:microsoft.com/office/officeart/2005/8/layout/hierarchy4"/>
    <dgm:cxn modelId="{CD47B45F-1D88-4B8A-AEC2-7E3F95A4AFCA}" type="presParOf" srcId="{92606CD2-D53C-4C2E-A834-8415B041A445}" destId="{7EC94EB4-5743-4C08-AB30-AB738E50F36F}" srcOrd="1" destOrd="0" presId="urn:microsoft.com/office/officeart/2005/8/layout/hierarchy4"/>
    <dgm:cxn modelId="{78A11AEF-AA9B-415C-9FD4-549F673DB87E}" type="presParOf" srcId="{0E7E6442-78D3-44D7-9AEE-B79E364CB75A}" destId="{D577BF3A-19AF-414D-A3B0-F74D5EE71CC4}" srcOrd="1" destOrd="0" presId="urn:microsoft.com/office/officeart/2005/8/layout/hierarchy4"/>
    <dgm:cxn modelId="{D488DED4-E7CF-4AE4-892C-E48634A1D122}" type="presParOf" srcId="{0E7E6442-78D3-44D7-9AEE-B79E364CB75A}" destId="{940936E8-9B29-4140-8792-FF49D4BCD6F2}" srcOrd="2" destOrd="0" presId="urn:microsoft.com/office/officeart/2005/8/layout/hierarchy4"/>
    <dgm:cxn modelId="{F2032CC0-BA71-443F-AC81-FD400D24EE8A}" type="presParOf" srcId="{940936E8-9B29-4140-8792-FF49D4BCD6F2}" destId="{68BCA70E-C276-48E5-8561-8827A1AC9BEE}" srcOrd="0" destOrd="0" presId="urn:microsoft.com/office/officeart/2005/8/layout/hierarchy4"/>
    <dgm:cxn modelId="{A1D8CD00-CBA4-4D56-A835-CEA69E6183C4}" type="presParOf" srcId="{940936E8-9B29-4140-8792-FF49D4BCD6F2}" destId="{9B52D8BB-8D08-41B7-A78E-1E81B9026C4B}" srcOrd="1" destOrd="0" presId="urn:microsoft.com/office/officeart/2005/8/layout/hierarchy4"/>
    <dgm:cxn modelId="{C57CD06F-6FB7-45AF-9A50-2680D72D837F}" type="presParOf" srcId="{0E7E6442-78D3-44D7-9AEE-B79E364CB75A}" destId="{7CB46B67-1350-469B-95EF-F5CDA6EBCC7B}" srcOrd="3" destOrd="0" presId="urn:microsoft.com/office/officeart/2005/8/layout/hierarchy4"/>
    <dgm:cxn modelId="{AEEC5E97-CEF6-4DFB-A2C9-F37A98F92869}" type="presParOf" srcId="{0E7E6442-78D3-44D7-9AEE-B79E364CB75A}" destId="{0B1E54D4-0136-479A-B00C-BA26CAF01F14}" srcOrd="4" destOrd="0" presId="urn:microsoft.com/office/officeart/2005/8/layout/hierarchy4"/>
    <dgm:cxn modelId="{1D9BFA3B-6B95-4004-BC0F-7B304FD3B0A0}" type="presParOf" srcId="{0B1E54D4-0136-479A-B00C-BA26CAF01F14}" destId="{DAE9FE8E-2A42-43AC-BAD7-4F0AC413DCFA}" srcOrd="0" destOrd="0" presId="urn:microsoft.com/office/officeart/2005/8/layout/hierarchy4"/>
    <dgm:cxn modelId="{01BD25C4-B666-4699-8BDB-10055043770F}" type="presParOf" srcId="{0B1E54D4-0136-479A-B00C-BA26CAF01F14}" destId="{708ADC53-8C92-4133-BA7A-9C66DC7B5E57}" srcOrd="1" destOrd="0" presId="urn:microsoft.com/office/officeart/2005/8/layout/hierarchy4"/>
    <dgm:cxn modelId="{404B38EA-EDF0-42DD-A193-7ACA5E41E1BB}" type="presParOf" srcId="{0E7E6442-78D3-44D7-9AEE-B79E364CB75A}" destId="{819EA7B8-4D1C-46C1-9D87-5E6B21276AB4}" srcOrd="5" destOrd="0" presId="urn:microsoft.com/office/officeart/2005/8/layout/hierarchy4"/>
    <dgm:cxn modelId="{B5E9AEB6-B922-4A99-89FB-A31277601DFC}" type="presParOf" srcId="{0E7E6442-78D3-44D7-9AEE-B79E364CB75A}" destId="{6A4E79BF-19F6-41C7-83B1-D4345307FB6A}" srcOrd="6" destOrd="0" presId="urn:microsoft.com/office/officeart/2005/8/layout/hierarchy4"/>
    <dgm:cxn modelId="{43D3707D-6BB2-44AB-ADAB-2CF7D96C24B1}" type="presParOf" srcId="{6A4E79BF-19F6-41C7-83B1-D4345307FB6A}" destId="{DBB71BA9-AD8D-42AC-AFC4-E5F6AE24A91F}" srcOrd="0" destOrd="0" presId="urn:microsoft.com/office/officeart/2005/8/layout/hierarchy4"/>
    <dgm:cxn modelId="{FACB1860-3C92-4ECA-B4B7-5F566FDA59C7}" type="presParOf" srcId="{6A4E79BF-19F6-41C7-83B1-D4345307FB6A}" destId="{ACCFBDE5-858E-487F-8DE5-FCE4B940AE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A83472-7611-465E-9E36-59769357FC1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EB6A22A-9596-461B-B8D7-BF8EA0D1312E}">
      <dgm:prSet/>
      <dgm:spPr/>
      <dgm:t>
        <a:bodyPr/>
        <a:lstStyle/>
        <a:p>
          <a:r>
            <a:rPr lang="en-US" dirty="0"/>
            <a:t>“…Any associated upstream and/or downstream emissions authorized as part of the PBR claim will need to be included as part of the total new or increased emissions, unless: </a:t>
          </a:r>
          <a:r>
            <a:rPr lang="en-US" b="1" dirty="0"/>
            <a:t>1) these emissions stay at or below current authorized emission limits</a:t>
          </a:r>
          <a:r>
            <a:rPr lang="en-US" dirty="0"/>
            <a:t>;” </a:t>
          </a:r>
        </a:p>
      </dgm:t>
      <dgm:extLst>
        <a:ext uri="{E40237B7-FDA0-4F09-8148-C483321AD2D9}">
          <dgm14:cNvPr xmlns:dgm14="http://schemas.microsoft.com/office/drawing/2010/diagram" id="0" name="" descr="&quot;...Any associated upstream and/or downstream emissions authorized as part of the PBR claim will need to be included as part of the total new or increased emissions, unless: 1) these emissions stay at or below current authorized emission limits;” &#10;"/>
        </a:ext>
      </dgm:extLst>
    </dgm:pt>
    <dgm:pt modelId="{343617CB-A37E-4A1E-B749-08FD91F84503}" type="parTrans" cxnId="{5CE1243B-C68A-4037-8DE3-54ECACF5FBC8}">
      <dgm:prSet/>
      <dgm:spPr/>
      <dgm:t>
        <a:bodyPr/>
        <a:lstStyle/>
        <a:p>
          <a:endParaRPr lang="en-US"/>
        </a:p>
      </dgm:t>
    </dgm:pt>
    <dgm:pt modelId="{546A6BCC-D606-4A2B-8EA7-5D2493C44CF8}" type="sibTrans" cxnId="{5CE1243B-C68A-4037-8DE3-54ECACF5FBC8}">
      <dgm:prSet/>
      <dgm:spPr/>
      <dgm:t>
        <a:bodyPr/>
        <a:lstStyle/>
        <a:p>
          <a:endParaRPr lang="en-US"/>
        </a:p>
      </dgm:t>
    </dgm:pt>
    <dgm:pt modelId="{5A389B5A-96C6-4F58-AE57-90A464B1DED2}" type="pres">
      <dgm:prSet presAssocID="{0DA83472-7611-465E-9E36-59769357FC11}" presName="Name0" presStyleCnt="0">
        <dgm:presLayoutVars>
          <dgm:dir/>
          <dgm:resizeHandles val="exact"/>
        </dgm:presLayoutVars>
      </dgm:prSet>
      <dgm:spPr/>
    </dgm:pt>
    <dgm:pt modelId="{DCBB567A-FBCC-4F43-96F9-E998BCF43DF5}" type="pres">
      <dgm:prSet presAssocID="{DEB6A22A-9596-461B-B8D7-BF8EA0D1312E}" presName="node" presStyleLbl="node1" presStyleIdx="0" presStyleCnt="1">
        <dgm:presLayoutVars>
          <dgm:bulletEnabled val="1"/>
        </dgm:presLayoutVars>
      </dgm:prSet>
      <dgm:spPr/>
    </dgm:pt>
  </dgm:ptLst>
  <dgm:cxnLst>
    <dgm:cxn modelId="{8E5FC433-37FE-4590-B28C-FCB19AA68053}" type="presOf" srcId="{DEB6A22A-9596-461B-B8D7-BF8EA0D1312E}" destId="{DCBB567A-FBCC-4F43-96F9-E998BCF43DF5}" srcOrd="0" destOrd="0" presId="urn:microsoft.com/office/officeart/2005/8/layout/process1"/>
    <dgm:cxn modelId="{5CE1243B-C68A-4037-8DE3-54ECACF5FBC8}" srcId="{0DA83472-7611-465E-9E36-59769357FC11}" destId="{DEB6A22A-9596-461B-B8D7-BF8EA0D1312E}" srcOrd="0" destOrd="0" parTransId="{343617CB-A37E-4A1E-B749-08FD91F84503}" sibTransId="{546A6BCC-D606-4A2B-8EA7-5D2493C44CF8}"/>
    <dgm:cxn modelId="{666F9F4F-A00F-45CC-B2EB-A1565472A6C8}" type="presOf" srcId="{0DA83472-7611-465E-9E36-59769357FC11}" destId="{5A389B5A-96C6-4F58-AE57-90A464B1DED2}" srcOrd="0" destOrd="0" presId="urn:microsoft.com/office/officeart/2005/8/layout/process1"/>
    <dgm:cxn modelId="{58551731-0551-4D46-88FF-E689F54A143F}" type="presParOf" srcId="{5A389B5A-96C6-4F58-AE57-90A464B1DED2}" destId="{DCBB567A-FBCC-4F43-96F9-E998BCF43DF5}"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ADA386-58E4-4E32-84FA-09735EB4F90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F7AA7E44-7AD9-4B03-8FDC-CE0716AABDA7}">
      <dgm:prSet custT="1"/>
      <dgm:spPr/>
      <dgm:t>
        <a:bodyPr/>
        <a:lstStyle/>
        <a:p>
          <a:r>
            <a:rPr lang="en-US" sz="2400" dirty="0"/>
            <a:t>“…Any associated upstream and/or downstream emissions authorized as part of the PBR claim will need to be included as part of the total new or increased emissions, unless: </a:t>
          </a:r>
          <a:r>
            <a:rPr lang="en-US" sz="2400" b="1" dirty="0"/>
            <a:t>1) these emissions stay at or below current authorized emission limits;”</a:t>
          </a:r>
          <a:endParaRPr lang="en-US" sz="2400" dirty="0"/>
        </a:p>
      </dgm:t>
    </dgm:pt>
    <dgm:pt modelId="{9C59F966-EC1C-435A-AF36-A01C4896DEE5}" type="parTrans" cxnId="{B2C8E448-99E7-4583-BCC0-F1E1F05852CA}">
      <dgm:prSet/>
      <dgm:spPr/>
      <dgm:t>
        <a:bodyPr/>
        <a:lstStyle/>
        <a:p>
          <a:endParaRPr lang="en-US"/>
        </a:p>
      </dgm:t>
    </dgm:pt>
    <dgm:pt modelId="{74D4BE13-A81D-4DED-B52C-D74EC2C2E802}" type="sibTrans" cxnId="{B2C8E448-99E7-4583-BCC0-F1E1F05852CA}">
      <dgm:prSet/>
      <dgm:spPr/>
      <dgm:t>
        <a:bodyPr/>
        <a:lstStyle/>
        <a:p>
          <a:endParaRPr lang="en-US"/>
        </a:p>
      </dgm:t>
    </dgm:pt>
    <dgm:pt modelId="{83E615A1-C8F6-4C5F-A5C3-0B59E3B2A3DB}" type="pres">
      <dgm:prSet presAssocID="{10ADA386-58E4-4E32-84FA-09735EB4F90E}" presName="Name0" presStyleCnt="0">
        <dgm:presLayoutVars>
          <dgm:dir/>
          <dgm:resizeHandles val="exact"/>
        </dgm:presLayoutVars>
      </dgm:prSet>
      <dgm:spPr/>
    </dgm:pt>
    <dgm:pt modelId="{3C2D452F-0910-4B75-86E0-A28E8D9481B7}" type="pres">
      <dgm:prSet presAssocID="{F7AA7E44-7AD9-4B03-8FDC-CE0716AABDA7}" presName="node" presStyleLbl="node1" presStyleIdx="0" presStyleCnt="1">
        <dgm:presLayoutVars>
          <dgm:bulletEnabled val="1"/>
        </dgm:presLayoutVars>
      </dgm:prSet>
      <dgm:spPr/>
    </dgm:pt>
  </dgm:ptLst>
  <dgm:cxnLst>
    <dgm:cxn modelId="{9BE5B529-1C29-4990-84B9-87712379D1CA}" type="presOf" srcId="{F7AA7E44-7AD9-4B03-8FDC-CE0716AABDA7}" destId="{3C2D452F-0910-4B75-86E0-A28E8D9481B7}" srcOrd="0" destOrd="0" presId="urn:microsoft.com/office/officeart/2005/8/layout/process1"/>
    <dgm:cxn modelId="{B2C8E448-99E7-4583-BCC0-F1E1F05852CA}" srcId="{10ADA386-58E4-4E32-84FA-09735EB4F90E}" destId="{F7AA7E44-7AD9-4B03-8FDC-CE0716AABDA7}" srcOrd="0" destOrd="0" parTransId="{9C59F966-EC1C-435A-AF36-A01C4896DEE5}" sibTransId="{74D4BE13-A81D-4DED-B52C-D74EC2C2E802}"/>
    <dgm:cxn modelId="{C373AEBB-8BCD-4AED-8C8B-AC54E89E6175}" type="presOf" srcId="{10ADA386-58E4-4E32-84FA-09735EB4F90E}" destId="{83E615A1-C8F6-4C5F-A5C3-0B59E3B2A3DB}" srcOrd="0" destOrd="0" presId="urn:microsoft.com/office/officeart/2005/8/layout/process1"/>
    <dgm:cxn modelId="{82C87F52-F766-4BFD-850A-D049B07B54B0}" type="presParOf" srcId="{83E615A1-C8F6-4C5F-A5C3-0B59E3B2A3DB}" destId="{3C2D452F-0910-4B75-86E0-A28E8D9481B7}"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7CE1E83-818F-43BF-9960-9AFACD389FE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1DC58E-D709-43EA-9D6F-B797DC191EDB}">
      <dgm:prSet custT="1"/>
      <dgm:spPr/>
      <dgm:t>
        <a:bodyPr/>
        <a:lstStyle/>
        <a:p>
          <a:r>
            <a:rPr lang="en-US" sz="2400" dirty="0"/>
            <a:t>“…Any associated upstream and/or downstream emissions authorized as part of the PBR claim will need to be included as part of the total new or increased emissions, unless: </a:t>
          </a:r>
          <a:r>
            <a:rPr lang="en-US" sz="2400" b="1" dirty="0"/>
            <a:t>1) these emissions stay at or below current authorized emission limits;”</a:t>
          </a:r>
          <a:endParaRPr lang="en-US" sz="2400" dirty="0"/>
        </a:p>
      </dgm:t>
    </dgm:pt>
    <dgm:pt modelId="{ACF7117A-86AE-48C3-AFEE-4D53C56C6D8E}" type="parTrans" cxnId="{6DF30C68-6575-4544-BC58-EE2987638530}">
      <dgm:prSet/>
      <dgm:spPr/>
      <dgm:t>
        <a:bodyPr/>
        <a:lstStyle/>
        <a:p>
          <a:endParaRPr lang="en-US"/>
        </a:p>
      </dgm:t>
    </dgm:pt>
    <dgm:pt modelId="{141E113A-D0C3-407B-A992-83EC9237D609}" type="sibTrans" cxnId="{6DF30C68-6575-4544-BC58-EE2987638530}">
      <dgm:prSet/>
      <dgm:spPr/>
      <dgm:t>
        <a:bodyPr/>
        <a:lstStyle/>
        <a:p>
          <a:endParaRPr lang="en-US"/>
        </a:p>
      </dgm:t>
    </dgm:pt>
    <dgm:pt modelId="{761F6C12-1E62-47EF-ADD5-1404181A79AE}" type="pres">
      <dgm:prSet presAssocID="{07CE1E83-818F-43BF-9960-9AFACD389FE9}" presName="Name0" presStyleCnt="0">
        <dgm:presLayoutVars>
          <dgm:dir/>
          <dgm:resizeHandles val="exact"/>
        </dgm:presLayoutVars>
      </dgm:prSet>
      <dgm:spPr/>
    </dgm:pt>
    <dgm:pt modelId="{9FE60D73-8AFD-4F9B-924C-2171C49F5703}" type="pres">
      <dgm:prSet presAssocID="{631DC58E-D709-43EA-9D6F-B797DC191EDB}" presName="node" presStyleLbl="node1" presStyleIdx="0" presStyleCnt="1" custLinFactNeighborY="-1254">
        <dgm:presLayoutVars>
          <dgm:bulletEnabled val="1"/>
        </dgm:presLayoutVars>
      </dgm:prSet>
      <dgm:spPr/>
    </dgm:pt>
  </dgm:ptLst>
  <dgm:cxnLst>
    <dgm:cxn modelId="{6DF30C68-6575-4544-BC58-EE2987638530}" srcId="{07CE1E83-818F-43BF-9960-9AFACD389FE9}" destId="{631DC58E-D709-43EA-9D6F-B797DC191EDB}" srcOrd="0" destOrd="0" parTransId="{ACF7117A-86AE-48C3-AFEE-4D53C56C6D8E}" sibTransId="{141E113A-D0C3-407B-A992-83EC9237D609}"/>
    <dgm:cxn modelId="{4B10D5BE-9A7F-4958-B07F-A9C63E179E35}" type="presOf" srcId="{631DC58E-D709-43EA-9D6F-B797DC191EDB}" destId="{9FE60D73-8AFD-4F9B-924C-2171C49F5703}" srcOrd="0" destOrd="0" presId="urn:microsoft.com/office/officeart/2005/8/layout/process1"/>
    <dgm:cxn modelId="{15AFC3F3-D86B-42DE-B9CD-D14BC2DC9C36}" type="presOf" srcId="{07CE1E83-818F-43BF-9960-9AFACD389FE9}" destId="{761F6C12-1E62-47EF-ADD5-1404181A79AE}" srcOrd="0" destOrd="0" presId="urn:microsoft.com/office/officeart/2005/8/layout/process1"/>
    <dgm:cxn modelId="{B8835798-FFA4-4F0C-8BC2-648F960E4580}" type="presParOf" srcId="{761F6C12-1E62-47EF-ADD5-1404181A79AE}" destId="{9FE60D73-8AFD-4F9B-924C-2171C49F5703}"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C653A2-92CA-4A44-A40F-F09E717E1AF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96D0A0B-D296-4629-95BF-75CCA0C4876A}">
      <dgm:prSet/>
      <dgm:spPr/>
      <dgm:t>
        <a:bodyPr/>
        <a:lstStyle/>
        <a:p>
          <a:r>
            <a:rPr lang="en-US" dirty="0"/>
            <a:t>“2) there is </a:t>
          </a:r>
          <a:r>
            <a:rPr lang="en-US" b="1" dirty="0"/>
            <a:t>not</a:t>
          </a:r>
          <a:r>
            <a:rPr lang="en-US" dirty="0"/>
            <a:t> a change to any underlying air authorizations for the applicable units associated with BACT, health and environmental impacts, or other representations (i.e. construction plans, operating procedures, throughputs, maximum emission rates, etc.);”  </a:t>
          </a:r>
        </a:p>
      </dgm:t>
      <dgm:extLst>
        <a:ext uri="{E40237B7-FDA0-4F09-8148-C483321AD2D9}">
          <dgm14:cNvPr xmlns:dgm14="http://schemas.microsoft.com/office/drawing/2010/diagram" id="0" name="" descr="“2) there is not a change to any underlying air authorizations for the applicable units associated with BACT, health and environmental impacts, or other representations (i.e. construction plans, operating procedures, throughputs, maximum emission rates, etc.);”  &#10;"/>
        </a:ext>
      </dgm:extLst>
    </dgm:pt>
    <dgm:pt modelId="{2F7BABF4-8D7F-4B6C-B75F-D0FE05873AC6}" type="parTrans" cxnId="{27AA8D16-62F4-48D6-AB5F-438DF3EA9097}">
      <dgm:prSet/>
      <dgm:spPr/>
      <dgm:t>
        <a:bodyPr/>
        <a:lstStyle/>
        <a:p>
          <a:endParaRPr lang="en-US"/>
        </a:p>
      </dgm:t>
    </dgm:pt>
    <dgm:pt modelId="{384C11ED-9A8C-43C2-B857-07D10C70356B}" type="sibTrans" cxnId="{27AA8D16-62F4-48D6-AB5F-438DF3EA9097}">
      <dgm:prSet/>
      <dgm:spPr/>
      <dgm:t>
        <a:bodyPr/>
        <a:lstStyle/>
        <a:p>
          <a:endParaRPr lang="en-US"/>
        </a:p>
      </dgm:t>
    </dgm:pt>
    <dgm:pt modelId="{29835B94-A989-41C5-9B14-530215B88E57}" type="pres">
      <dgm:prSet presAssocID="{ADC653A2-92CA-4A44-A40F-F09E717E1AF5}" presName="Name0" presStyleCnt="0">
        <dgm:presLayoutVars>
          <dgm:dir/>
          <dgm:resizeHandles val="exact"/>
        </dgm:presLayoutVars>
      </dgm:prSet>
      <dgm:spPr/>
    </dgm:pt>
    <dgm:pt modelId="{58DB4C58-16C9-479C-BB08-858C86F57AFF}" type="pres">
      <dgm:prSet presAssocID="{596D0A0B-D296-4629-95BF-75CCA0C4876A}" presName="node" presStyleLbl="node1" presStyleIdx="0" presStyleCnt="1" custLinFactNeighborX="0" custLinFactNeighborY="-63446">
        <dgm:presLayoutVars>
          <dgm:bulletEnabled val="1"/>
        </dgm:presLayoutVars>
      </dgm:prSet>
      <dgm:spPr/>
    </dgm:pt>
  </dgm:ptLst>
  <dgm:cxnLst>
    <dgm:cxn modelId="{27AA8D16-62F4-48D6-AB5F-438DF3EA9097}" srcId="{ADC653A2-92CA-4A44-A40F-F09E717E1AF5}" destId="{596D0A0B-D296-4629-95BF-75CCA0C4876A}" srcOrd="0" destOrd="0" parTransId="{2F7BABF4-8D7F-4B6C-B75F-D0FE05873AC6}" sibTransId="{384C11ED-9A8C-43C2-B857-07D10C70356B}"/>
    <dgm:cxn modelId="{DC627E29-2205-4694-BFE9-9880222F39AE}" type="presOf" srcId="{596D0A0B-D296-4629-95BF-75CCA0C4876A}" destId="{58DB4C58-16C9-479C-BB08-858C86F57AFF}" srcOrd="0" destOrd="0" presId="urn:microsoft.com/office/officeart/2005/8/layout/process1"/>
    <dgm:cxn modelId="{F565B3F9-F4FF-4347-BD6D-0D0236638C51}" type="presOf" srcId="{ADC653A2-92CA-4A44-A40F-F09E717E1AF5}" destId="{29835B94-A989-41C5-9B14-530215B88E57}" srcOrd="0" destOrd="0" presId="urn:microsoft.com/office/officeart/2005/8/layout/process1"/>
    <dgm:cxn modelId="{FEF4E3D3-971E-48F5-A635-47585481502D}" type="presParOf" srcId="{29835B94-A989-41C5-9B14-530215B88E57}" destId="{58DB4C58-16C9-479C-BB08-858C86F57AFF}"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C4407A7-B56D-4583-845A-0CBCC43CF693}" type="doc">
      <dgm:prSet loTypeId="urn:microsoft.com/office/officeart/2005/8/layout/arrow6" loCatId="relationship" qsTypeId="urn:microsoft.com/office/officeart/2005/8/quickstyle/simple1" qsCatId="simple" csTypeId="urn:microsoft.com/office/officeart/2005/8/colors/accent6_3" csCatId="accent6"/>
      <dgm:spPr/>
      <dgm:t>
        <a:bodyPr/>
        <a:lstStyle/>
        <a:p>
          <a:endParaRPr lang="en-US"/>
        </a:p>
      </dgm:t>
    </dgm:pt>
    <dgm:pt modelId="{347DF515-110C-4C1B-8431-340CD0F1A809}">
      <dgm:prSet/>
      <dgm:spPr/>
      <dgm:t>
        <a:bodyPr/>
        <a:lstStyle/>
        <a:p>
          <a:r>
            <a:rPr lang="en-US" sz="3000" dirty="0"/>
            <a:t>106.261 </a:t>
          </a:r>
        </a:p>
      </dgm:t>
    </dgm:pt>
    <dgm:pt modelId="{E75973C2-898E-4204-88C6-7BEF96A522C7}" type="parTrans" cxnId="{79B06168-EE22-43BD-B017-5BD4469BB5BB}">
      <dgm:prSet/>
      <dgm:spPr/>
      <dgm:t>
        <a:bodyPr/>
        <a:lstStyle/>
        <a:p>
          <a:endParaRPr lang="en-US"/>
        </a:p>
      </dgm:t>
    </dgm:pt>
    <dgm:pt modelId="{4F244B9A-8AB8-46A6-8EC1-F1E0B2E1BDB7}" type="sibTrans" cxnId="{79B06168-EE22-43BD-B017-5BD4469BB5BB}">
      <dgm:prSet/>
      <dgm:spPr/>
      <dgm:t>
        <a:bodyPr/>
        <a:lstStyle/>
        <a:p>
          <a:endParaRPr lang="en-US"/>
        </a:p>
      </dgm:t>
    </dgm:pt>
    <dgm:pt modelId="{155DEC7E-E2B5-41D7-BC86-7E6EA70C3F9E}">
      <dgm:prSet custT="1"/>
      <dgm:spPr/>
      <dgm:t>
        <a:bodyPr/>
        <a:lstStyle/>
        <a:p>
          <a:r>
            <a:rPr lang="en-US" sz="2400" dirty="0"/>
            <a:t>”…by March 31 of the following year summarizing all uses of this permit by rule in the previous calendar year.”</a:t>
          </a:r>
        </a:p>
      </dgm:t>
    </dgm:pt>
    <dgm:pt modelId="{FFAA10C9-2026-4681-8564-60A1B16897C9}" type="parTrans" cxnId="{33E2124E-F469-4CEC-A97A-8FCFCA1304B5}">
      <dgm:prSet/>
      <dgm:spPr/>
      <dgm:t>
        <a:bodyPr/>
        <a:lstStyle/>
        <a:p>
          <a:endParaRPr lang="en-US"/>
        </a:p>
      </dgm:t>
    </dgm:pt>
    <dgm:pt modelId="{838B9809-BBBB-4892-84B6-4ABD9A5FB63D}" type="sibTrans" cxnId="{33E2124E-F469-4CEC-A97A-8FCFCA1304B5}">
      <dgm:prSet/>
      <dgm:spPr/>
      <dgm:t>
        <a:bodyPr/>
        <a:lstStyle/>
        <a:p>
          <a:endParaRPr lang="en-US"/>
        </a:p>
      </dgm:t>
    </dgm:pt>
    <dgm:pt modelId="{08B2AD61-BB3B-4176-A4CB-AFF970924DB6}">
      <dgm:prSet/>
      <dgm:spPr/>
      <dgm:t>
        <a:bodyPr/>
        <a:lstStyle/>
        <a:p>
          <a:r>
            <a:rPr lang="en-US" dirty="0"/>
            <a:t>106.262</a:t>
          </a:r>
        </a:p>
      </dgm:t>
    </dgm:pt>
    <dgm:pt modelId="{08E855D5-70D4-4FBE-95BB-DF4E3B65142C}" type="parTrans" cxnId="{5597DC7F-0604-4DE1-88FC-287F34B0EA0D}">
      <dgm:prSet/>
      <dgm:spPr/>
      <dgm:t>
        <a:bodyPr/>
        <a:lstStyle/>
        <a:p>
          <a:endParaRPr lang="en-US"/>
        </a:p>
      </dgm:t>
    </dgm:pt>
    <dgm:pt modelId="{6A613A6B-B32D-4A36-AD31-CB4C2DD0F386}" type="sibTrans" cxnId="{5597DC7F-0604-4DE1-88FC-287F34B0EA0D}">
      <dgm:prSet/>
      <dgm:spPr/>
      <dgm:t>
        <a:bodyPr/>
        <a:lstStyle/>
        <a:p>
          <a:endParaRPr lang="en-US"/>
        </a:p>
      </dgm:t>
    </dgm:pt>
    <dgm:pt modelId="{662D940D-11C6-45C4-9AB3-ACA6ED5AC70B}">
      <dgm:prSet/>
      <dgm:spPr/>
      <dgm:t>
        <a:bodyPr/>
        <a:lstStyle/>
        <a:p>
          <a:r>
            <a:rPr lang="en-US" dirty="0"/>
            <a:t>“Notification must be provided using Form PI-7 within ten days following the installation or modification of the facilities.” </a:t>
          </a:r>
        </a:p>
      </dgm:t>
    </dgm:pt>
    <dgm:pt modelId="{05F947B2-EEB2-4C74-A2A9-9E0D64AA14B6}" type="parTrans" cxnId="{911EC409-86C1-438E-B70B-928040E1CE2F}">
      <dgm:prSet/>
      <dgm:spPr/>
      <dgm:t>
        <a:bodyPr/>
        <a:lstStyle/>
        <a:p>
          <a:endParaRPr lang="en-US"/>
        </a:p>
      </dgm:t>
    </dgm:pt>
    <dgm:pt modelId="{72AE0B07-5417-4CE9-A9BE-386E1DC56812}" type="sibTrans" cxnId="{911EC409-86C1-438E-B70B-928040E1CE2F}">
      <dgm:prSet/>
      <dgm:spPr/>
      <dgm:t>
        <a:bodyPr/>
        <a:lstStyle/>
        <a:p>
          <a:endParaRPr lang="en-US"/>
        </a:p>
      </dgm:t>
    </dgm:pt>
    <dgm:pt modelId="{603128B9-1F1C-4022-A440-B66B5A94B139}" type="pres">
      <dgm:prSet presAssocID="{0C4407A7-B56D-4583-845A-0CBCC43CF693}" presName="compositeShape" presStyleCnt="0">
        <dgm:presLayoutVars>
          <dgm:chMax val="2"/>
          <dgm:dir/>
          <dgm:resizeHandles val="exact"/>
        </dgm:presLayoutVars>
      </dgm:prSet>
      <dgm:spPr/>
    </dgm:pt>
    <dgm:pt modelId="{5052EF75-847B-4CEB-A8EA-24CFA924E13B}" type="pres">
      <dgm:prSet presAssocID="{0C4407A7-B56D-4583-845A-0CBCC43CF693}" presName="ribbon" presStyleLbl="node1" presStyleIdx="0" presStyleCnt="1"/>
      <dgm:spPr/>
    </dgm:pt>
    <dgm:pt modelId="{7FDE6965-6952-46C2-B8CB-360B59D5EAD7}" type="pres">
      <dgm:prSet presAssocID="{0C4407A7-B56D-4583-845A-0CBCC43CF693}" presName="leftArrowText" presStyleLbl="node1" presStyleIdx="0" presStyleCnt="1">
        <dgm:presLayoutVars>
          <dgm:chMax val="0"/>
          <dgm:bulletEnabled val="1"/>
        </dgm:presLayoutVars>
      </dgm:prSet>
      <dgm:spPr/>
    </dgm:pt>
    <dgm:pt modelId="{6983CE46-A00B-4DF5-9E57-DC6C4A68C360}" type="pres">
      <dgm:prSet presAssocID="{0C4407A7-B56D-4583-845A-0CBCC43CF693}" presName="rightArrowText" presStyleLbl="node1" presStyleIdx="0" presStyleCnt="1">
        <dgm:presLayoutVars>
          <dgm:chMax val="0"/>
          <dgm:bulletEnabled val="1"/>
        </dgm:presLayoutVars>
      </dgm:prSet>
      <dgm:spPr/>
    </dgm:pt>
  </dgm:ptLst>
  <dgm:cxnLst>
    <dgm:cxn modelId="{6AAC2203-7C22-4896-92BB-5DABAB7B5FEA}" type="presOf" srcId="{662D940D-11C6-45C4-9AB3-ACA6ED5AC70B}" destId="{6983CE46-A00B-4DF5-9E57-DC6C4A68C360}" srcOrd="0" destOrd="1" presId="urn:microsoft.com/office/officeart/2005/8/layout/arrow6"/>
    <dgm:cxn modelId="{911EC409-86C1-438E-B70B-928040E1CE2F}" srcId="{08B2AD61-BB3B-4176-A4CB-AFF970924DB6}" destId="{662D940D-11C6-45C4-9AB3-ACA6ED5AC70B}" srcOrd="0" destOrd="0" parTransId="{05F947B2-EEB2-4C74-A2A9-9E0D64AA14B6}" sibTransId="{72AE0B07-5417-4CE9-A9BE-386E1DC56812}"/>
    <dgm:cxn modelId="{57003C23-D241-45DB-92C2-9CED15BD055E}" type="presOf" srcId="{155DEC7E-E2B5-41D7-BC86-7E6EA70C3F9E}" destId="{7FDE6965-6952-46C2-B8CB-360B59D5EAD7}" srcOrd="0" destOrd="1" presId="urn:microsoft.com/office/officeart/2005/8/layout/arrow6"/>
    <dgm:cxn modelId="{79B06168-EE22-43BD-B017-5BD4469BB5BB}" srcId="{0C4407A7-B56D-4583-845A-0CBCC43CF693}" destId="{347DF515-110C-4C1B-8431-340CD0F1A809}" srcOrd="0" destOrd="0" parTransId="{E75973C2-898E-4204-88C6-7BEF96A522C7}" sibTransId="{4F244B9A-8AB8-46A6-8EC1-F1E0B2E1BDB7}"/>
    <dgm:cxn modelId="{33E2124E-F469-4CEC-A97A-8FCFCA1304B5}" srcId="{347DF515-110C-4C1B-8431-340CD0F1A809}" destId="{155DEC7E-E2B5-41D7-BC86-7E6EA70C3F9E}" srcOrd="0" destOrd="0" parTransId="{FFAA10C9-2026-4681-8564-60A1B16897C9}" sibTransId="{838B9809-BBBB-4892-84B6-4ABD9A5FB63D}"/>
    <dgm:cxn modelId="{05B08E76-1FCF-4D6F-876E-8D8B273742EB}" type="presOf" srcId="{0C4407A7-B56D-4583-845A-0CBCC43CF693}" destId="{603128B9-1F1C-4022-A440-B66B5A94B139}" srcOrd="0" destOrd="0" presId="urn:microsoft.com/office/officeart/2005/8/layout/arrow6"/>
    <dgm:cxn modelId="{5597DC7F-0604-4DE1-88FC-287F34B0EA0D}" srcId="{0C4407A7-B56D-4583-845A-0CBCC43CF693}" destId="{08B2AD61-BB3B-4176-A4CB-AFF970924DB6}" srcOrd="1" destOrd="0" parTransId="{08E855D5-70D4-4FBE-95BB-DF4E3B65142C}" sibTransId="{6A613A6B-B32D-4A36-AD31-CB4C2DD0F386}"/>
    <dgm:cxn modelId="{D86E25CE-8F16-4D16-937A-0485E53C2CC8}" type="presOf" srcId="{347DF515-110C-4C1B-8431-340CD0F1A809}" destId="{7FDE6965-6952-46C2-B8CB-360B59D5EAD7}" srcOrd="0" destOrd="0" presId="urn:microsoft.com/office/officeart/2005/8/layout/arrow6"/>
    <dgm:cxn modelId="{94A939E6-615F-475E-A715-0F41BB4EC36F}" type="presOf" srcId="{08B2AD61-BB3B-4176-A4CB-AFF970924DB6}" destId="{6983CE46-A00B-4DF5-9E57-DC6C4A68C360}" srcOrd="0" destOrd="0" presId="urn:microsoft.com/office/officeart/2005/8/layout/arrow6"/>
    <dgm:cxn modelId="{4B8DDD36-41BA-42F3-8B10-ECF0789B5A2A}" type="presParOf" srcId="{603128B9-1F1C-4022-A440-B66B5A94B139}" destId="{5052EF75-847B-4CEB-A8EA-24CFA924E13B}" srcOrd="0" destOrd="0" presId="urn:microsoft.com/office/officeart/2005/8/layout/arrow6"/>
    <dgm:cxn modelId="{94B5DFE0-B20F-41E1-B87B-04368117EC70}" type="presParOf" srcId="{603128B9-1F1C-4022-A440-B66B5A94B139}" destId="{7FDE6965-6952-46C2-B8CB-360B59D5EAD7}" srcOrd="1" destOrd="0" presId="urn:microsoft.com/office/officeart/2005/8/layout/arrow6"/>
    <dgm:cxn modelId="{4A6BEAFF-A95B-4E63-8BC2-BD0AA0DDAB06}" type="presParOf" srcId="{603128B9-1F1C-4022-A440-B66B5A94B139}" destId="{6983CE46-A00B-4DF5-9E57-DC6C4A68C36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ED3D44-515A-4917-B061-CCBAB0ACE4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F2E978-5E0B-4D86-8EB8-7CAEA5EB1FB4}">
      <dgm:prSet custT="1"/>
      <dgm:spPr/>
      <dgm:t>
        <a:bodyPr/>
        <a:lstStyle/>
        <a:p>
          <a:r>
            <a:rPr lang="en-US" sz="2400" b="0" i="0" dirty="0"/>
            <a:t>Effective July 1, 2022, the TCEQ may not accept registrations submitted for Permits by Rule Section 106.261 and Section 106.262 if the accompanying </a:t>
          </a:r>
          <a:r>
            <a:rPr lang="en-US" sz="2400" b="1"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workbook</a:t>
          </a:r>
          <a:r>
            <a:rPr lang="en-US" sz="2400" b="0" i="0" dirty="0"/>
            <a:t> is not included with the submittal.</a:t>
          </a:r>
          <a:endParaRPr lang="en-US" sz="2400" dirty="0"/>
        </a:p>
      </dgm:t>
    </dgm:pt>
    <dgm:pt modelId="{F5094F2F-7202-4154-800A-C326B0A65D85}" type="parTrans" cxnId="{23E720C3-9FD1-415B-9281-30161275E1AE}">
      <dgm:prSet/>
      <dgm:spPr/>
      <dgm:t>
        <a:bodyPr/>
        <a:lstStyle/>
        <a:p>
          <a:endParaRPr lang="en-US"/>
        </a:p>
      </dgm:t>
    </dgm:pt>
    <dgm:pt modelId="{747BA8E0-6E44-49C0-9F5D-0734C279A2E2}" type="sibTrans" cxnId="{23E720C3-9FD1-415B-9281-30161275E1AE}">
      <dgm:prSet/>
      <dgm:spPr/>
      <dgm:t>
        <a:bodyPr/>
        <a:lstStyle/>
        <a:p>
          <a:endParaRPr lang="en-US"/>
        </a:p>
      </dgm:t>
    </dgm:pt>
    <dgm:pt modelId="{9D2A76AA-C4D6-4691-A50D-6281847F115D}">
      <dgm:prSet custT="1"/>
      <dgm:spPr/>
      <dgm:t>
        <a:bodyPr/>
        <a:lstStyle/>
        <a:p>
          <a:r>
            <a:rPr lang="en-US" sz="2400" b="0" i="0" dirty="0"/>
            <a:t>Effective September 1, 2022, the TCEQ may not accept Permit by Rule registrations that do not include a Table 1(a) or equivalent emission summary table, emission calculations, or a process/project description.</a:t>
          </a:r>
          <a:endParaRPr lang="en-US" sz="2400" dirty="0"/>
        </a:p>
      </dgm:t>
    </dgm:pt>
    <dgm:pt modelId="{6CDDF13C-4204-40BF-8C03-CBBC9CB39309}" type="parTrans" cxnId="{56946AAB-4D02-4A25-90B8-B28EA5D038A8}">
      <dgm:prSet/>
      <dgm:spPr/>
      <dgm:t>
        <a:bodyPr/>
        <a:lstStyle/>
        <a:p>
          <a:endParaRPr lang="en-US"/>
        </a:p>
      </dgm:t>
    </dgm:pt>
    <dgm:pt modelId="{B96E0EF5-C615-4A82-9FD4-9BF80DBA6E71}" type="sibTrans" cxnId="{56946AAB-4D02-4A25-90B8-B28EA5D038A8}">
      <dgm:prSet/>
      <dgm:spPr/>
      <dgm:t>
        <a:bodyPr/>
        <a:lstStyle/>
        <a:p>
          <a:endParaRPr lang="en-US"/>
        </a:p>
      </dgm:t>
    </dgm:pt>
    <dgm:pt modelId="{9EFC1A8F-162A-4AF1-8BCB-7BC05D79AE95}">
      <dgm:prSet custT="1"/>
      <dgm:spPr/>
      <dgm:t>
        <a:bodyPr/>
        <a:lstStyle/>
        <a:p>
          <a:r>
            <a:rPr lang="en-US" sz="2400" b="0" i="0" dirty="0"/>
            <a:t>If a registration is not accepted, the company will be notified and the registration can be submitted within six months at no additional cost.</a:t>
          </a:r>
          <a:endParaRPr lang="en-US" sz="2400" dirty="0"/>
        </a:p>
      </dgm:t>
    </dgm:pt>
    <dgm:pt modelId="{6A354209-6291-48A8-870B-5B59D6D3EC6A}" type="parTrans" cxnId="{2B9FE1F7-7388-4251-B53F-A86E39DC37DB}">
      <dgm:prSet/>
      <dgm:spPr/>
      <dgm:t>
        <a:bodyPr/>
        <a:lstStyle/>
        <a:p>
          <a:endParaRPr lang="en-US"/>
        </a:p>
      </dgm:t>
    </dgm:pt>
    <dgm:pt modelId="{76EFD73B-09F4-4E27-A3B2-674FCD245C91}" type="sibTrans" cxnId="{2B9FE1F7-7388-4251-B53F-A86E39DC37DB}">
      <dgm:prSet/>
      <dgm:spPr/>
      <dgm:t>
        <a:bodyPr/>
        <a:lstStyle/>
        <a:p>
          <a:endParaRPr lang="en-US"/>
        </a:p>
      </dgm:t>
    </dgm:pt>
    <dgm:pt modelId="{6287AB49-A5F1-4E6D-A583-BF9106996AE7}" type="pres">
      <dgm:prSet presAssocID="{0BED3D44-515A-4917-B061-CCBAB0ACE4D4}" presName="Name0" presStyleCnt="0">
        <dgm:presLayoutVars>
          <dgm:chMax val="7"/>
          <dgm:chPref val="7"/>
          <dgm:dir/>
        </dgm:presLayoutVars>
      </dgm:prSet>
      <dgm:spPr/>
    </dgm:pt>
    <dgm:pt modelId="{2098570D-6F3F-4EE9-BF25-51FBBC181B89}" type="pres">
      <dgm:prSet presAssocID="{0BED3D44-515A-4917-B061-CCBAB0ACE4D4}" presName="Name1" presStyleCnt="0"/>
      <dgm:spPr/>
    </dgm:pt>
    <dgm:pt modelId="{33FF3068-8601-4D7B-BEE3-2E3F3614D461}" type="pres">
      <dgm:prSet presAssocID="{0BED3D44-515A-4917-B061-CCBAB0ACE4D4}" presName="cycle" presStyleCnt="0"/>
      <dgm:spPr/>
    </dgm:pt>
    <dgm:pt modelId="{074C3E15-7E99-4BE6-BBD1-25BE803F9CDF}" type="pres">
      <dgm:prSet presAssocID="{0BED3D44-515A-4917-B061-CCBAB0ACE4D4}" presName="srcNode" presStyleLbl="node1" presStyleIdx="0" presStyleCnt="3"/>
      <dgm:spPr/>
    </dgm:pt>
    <dgm:pt modelId="{AFEAE6E8-8FDB-45B8-9FCC-7899DD677C2E}" type="pres">
      <dgm:prSet presAssocID="{0BED3D44-515A-4917-B061-CCBAB0ACE4D4}" presName="conn" presStyleLbl="parChTrans1D2" presStyleIdx="0" presStyleCnt="1"/>
      <dgm:spPr/>
    </dgm:pt>
    <dgm:pt modelId="{5C1C1557-6C2B-48B6-93B6-B90CBB9D3C6E}" type="pres">
      <dgm:prSet presAssocID="{0BED3D44-515A-4917-B061-CCBAB0ACE4D4}" presName="extraNode" presStyleLbl="node1" presStyleIdx="0" presStyleCnt="3"/>
      <dgm:spPr/>
    </dgm:pt>
    <dgm:pt modelId="{150B7C58-0AC0-43B0-A5D1-D77C9D9C7FB5}" type="pres">
      <dgm:prSet presAssocID="{0BED3D44-515A-4917-B061-CCBAB0ACE4D4}" presName="dstNode" presStyleLbl="node1" presStyleIdx="0" presStyleCnt="3"/>
      <dgm:spPr/>
    </dgm:pt>
    <dgm:pt modelId="{6B5BD756-829C-4D91-8E8A-E4785023754B}" type="pres">
      <dgm:prSet presAssocID="{DFF2E978-5E0B-4D86-8EB8-7CAEA5EB1FB4}" presName="text_1" presStyleLbl="node1" presStyleIdx="0" presStyleCnt="3" custScaleY="113131">
        <dgm:presLayoutVars>
          <dgm:bulletEnabled val="1"/>
        </dgm:presLayoutVars>
      </dgm:prSet>
      <dgm:spPr/>
    </dgm:pt>
    <dgm:pt modelId="{032ACE3E-4D9D-4AA4-88B1-133097B61F8A}" type="pres">
      <dgm:prSet presAssocID="{DFF2E978-5E0B-4D86-8EB8-7CAEA5EB1FB4}" presName="accent_1" presStyleCnt="0"/>
      <dgm:spPr/>
    </dgm:pt>
    <dgm:pt modelId="{BC08655E-379A-49F8-AC8D-9943C0B8B83D}" type="pres">
      <dgm:prSet presAssocID="{DFF2E978-5E0B-4D86-8EB8-7CAEA5EB1FB4}" presName="accentRepeatNode" presStyleLbl="solidFgAcc1" presStyleIdx="0" presStyleCnt="3"/>
      <dgm:spPr/>
    </dgm:pt>
    <dgm:pt modelId="{63BA678D-11EA-4C4E-B0D7-14436F33D3C0}" type="pres">
      <dgm:prSet presAssocID="{9D2A76AA-C4D6-4691-A50D-6281847F115D}" presName="text_2" presStyleLbl="node1" presStyleIdx="1" presStyleCnt="3" custScaleY="128059">
        <dgm:presLayoutVars>
          <dgm:bulletEnabled val="1"/>
        </dgm:presLayoutVars>
      </dgm:prSet>
      <dgm:spPr/>
    </dgm:pt>
    <dgm:pt modelId="{CC03C2B7-1CE6-417A-9C43-0BB2E360A42E}" type="pres">
      <dgm:prSet presAssocID="{9D2A76AA-C4D6-4691-A50D-6281847F115D}" presName="accent_2" presStyleCnt="0"/>
      <dgm:spPr/>
    </dgm:pt>
    <dgm:pt modelId="{52F12E67-1E5E-4088-98A9-1F4A95B544B2}" type="pres">
      <dgm:prSet presAssocID="{9D2A76AA-C4D6-4691-A50D-6281847F115D}" presName="accentRepeatNode" presStyleLbl="solidFgAcc1" presStyleIdx="1" presStyleCnt="3"/>
      <dgm:spPr/>
    </dgm:pt>
    <dgm:pt modelId="{5277D023-9163-4F95-9158-E55756042431}" type="pres">
      <dgm:prSet presAssocID="{9EFC1A8F-162A-4AF1-8BCB-7BC05D79AE95}" presName="text_3" presStyleLbl="node1" presStyleIdx="2" presStyleCnt="3" custScaleY="121229">
        <dgm:presLayoutVars>
          <dgm:bulletEnabled val="1"/>
        </dgm:presLayoutVars>
      </dgm:prSet>
      <dgm:spPr/>
    </dgm:pt>
    <dgm:pt modelId="{6A54FFAB-2997-45FB-A1B9-C1204461B82A}" type="pres">
      <dgm:prSet presAssocID="{9EFC1A8F-162A-4AF1-8BCB-7BC05D79AE95}" presName="accent_3" presStyleCnt="0"/>
      <dgm:spPr/>
    </dgm:pt>
    <dgm:pt modelId="{8CE6EEDE-CA8E-48E5-813D-767BAAE0014D}" type="pres">
      <dgm:prSet presAssocID="{9EFC1A8F-162A-4AF1-8BCB-7BC05D79AE95}" presName="accentRepeatNode" presStyleLbl="solidFgAcc1" presStyleIdx="2" presStyleCnt="3"/>
      <dgm:spPr/>
    </dgm:pt>
  </dgm:ptLst>
  <dgm:cxnLst>
    <dgm:cxn modelId="{E007BB25-1DEE-495A-8999-6D6C9275A2B2}" type="presOf" srcId="{9EFC1A8F-162A-4AF1-8BCB-7BC05D79AE95}" destId="{5277D023-9163-4F95-9158-E55756042431}" srcOrd="0" destOrd="0" presId="urn:microsoft.com/office/officeart/2008/layout/VerticalCurvedList"/>
    <dgm:cxn modelId="{3FFA3B36-FEB3-4424-8692-97BA4449A079}" type="presOf" srcId="{DFF2E978-5E0B-4D86-8EB8-7CAEA5EB1FB4}" destId="{6B5BD756-829C-4D91-8E8A-E4785023754B}" srcOrd="0" destOrd="0" presId="urn:microsoft.com/office/officeart/2008/layout/VerticalCurvedList"/>
    <dgm:cxn modelId="{EECB3AA2-B10C-4406-8007-0E85AF2483F3}" type="presOf" srcId="{9D2A76AA-C4D6-4691-A50D-6281847F115D}" destId="{63BA678D-11EA-4C4E-B0D7-14436F33D3C0}" srcOrd="0" destOrd="0" presId="urn:microsoft.com/office/officeart/2008/layout/VerticalCurvedList"/>
    <dgm:cxn modelId="{6B0B7AA4-D83B-4492-914A-EE65A702924D}" type="presOf" srcId="{747BA8E0-6E44-49C0-9F5D-0734C279A2E2}" destId="{AFEAE6E8-8FDB-45B8-9FCC-7899DD677C2E}" srcOrd="0" destOrd="0" presId="urn:microsoft.com/office/officeart/2008/layout/VerticalCurvedList"/>
    <dgm:cxn modelId="{56946AAB-4D02-4A25-90B8-B28EA5D038A8}" srcId="{0BED3D44-515A-4917-B061-CCBAB0ACE4D4}" destId="{9D2A76AA-C4D6-4691-A50D-6281847F115D}" srcOrd="1" destOrd="0" parTransId="{6CDDF13C-4204-40BF-8C03-CBBC9CB39309}" sibTransId="{B96E0EF5-C615-4A82-9FD4-9BF80DBA6E71}"/>
    <dgm:cxn modelId="{23E720C3-9FD1-415B-9281-30161275E1AE}" srcId="{0BED3D44-515A-4917-B061-CCBAB0ACE4D4}" destId="{DFF2E978-5E0B-4D86-8EB8-7CAEA5EB1FB4}" srcOrd="0" destOrd="0" parTransId="{F5094F2F-7202-4154-800A-C326B0A65D85}" sibTransId="{747BA8E0-6E44-49C0-9F5D-0734C279A2E2}"/>
    <dgm:cxn modelId="{D65221DC-3E1D-47B9-A4FE-51D76D9C22D4}" type="presOf" srcId="{0BED3D44-515A-4917-B061-CCBAB0ACE4D4}" destId="{6287AB49-A5F1-4E6D-A583-BF9106996AE7}" srcOrd="0" destOrd="0" presId="urn:microsoft.com/office/officeart/2008/layout/VerticalCurvedList"/>
    <dgm:cxn modelId="{2B9FE1F7-7388-4251-B53F-A86E39DC37DB}" srcId="{0BED3D44-515A-4917-B061-CCBAB0ACE4D4}" destId="{9EFC1A8F-162A-4AF1-8BCB-7BC05D79AE95}" srcOrd="2" destOrd="0" parTransId="{6A354209-6291-48A8-870B-5B59D6D3EC6A}" sibTransId="{76EFD73B-09F4-4E27-A3B2-674FCD245C91}"/>
    <dgm:cxn modelId="{920EA250-EC72-4259-A377-B0D440A41F5D}" type="presParOf" srcId="{6287AB49-A5F1-4E6D-A583-BF9106996AE7}" destId="{2098570D-6F3F-4EE9-BF25-51FBBC181B89}" srcOrd="0" destOrd="0" presId="urn:microsoft.com/office/officeart/2008/layout/VerticalCurvedList"/>
    <dgm:cxn modelId="{2F399F8F-F055-4C5D-8071-64C4DBF4470B}" type="presParOf" srcId="{2098570D-6F3F-4EE9-BF25-51FBBC181B89}" destId="{33FF3068-8601-4D7B-BEE3-2E3F3614D461}" srcOrd="0" destOrd="0" presId="urn:microsoft.com/office/officeart/2008/layout/VerticalCurvedList"/>
    <dgm:cxn modelId="{0011E86A-D98F-451E-B1AA-2F64AFE0A070}" type="presParOf" srcId="{33FF3068-8601-4D7B-BEE3-2E3F3614D461}" destId="{074C3E15-7E99-4BE6-BBD1-25BE803F9CDF}" srcOrd="0" destOrd="0" presId="urn:microsoft.com/office/officeart/2008/layout/VerticalCurvedList"/>
    <dgm:cxn modelId="{79348C20-95A3-4F4F-87C2-C149429278CA}" type="presParOf" srcId="{33FF3068-8601-4D7B-BEE3-2E3F3614D461}" destId="{AFEAE6E8-8FDB-45B8-9FCC-7899DD677C2E}" srcOrd="1" destOrd="0" presId="urn:microsoft.com/office/officeart/2008/layout/VerticalCurvedList"/>
    <dgm:cxn modelId="{74B6066E-344F-4D5F-AEC7-0B658DB5028D}" type="presParOf" srcId="{33FF3068-8601-4D7B-BEE3-2E3F3614D461}" destId="{5C1C1557-6C2B-48B6-93B6-B90CBB9D3C6E}" srcOrd="2" destOrd="0" presId="urn:microsoft.com/office/officeart/2008/layout/VerticalCurvedList"/>
    <dgm:cxn modelId="{3AE542D2-FE11-44EF-8975-A8427E58FF81}" type="presParOf" srcId="{33FF3068-8601-4D7B-BEE3-2E3F3614D461}" destId="{150B7C58-0AC0-43B0-A5D1-D77C9D9C7FB5}" srcOrd="3" destOrd="0" presId="urn:microsoft.com/office/officeart/2008/layout/VerticalCurvedList"/>
    <dgm:cxn modelId="{A162A17B-C0C3-430C-9092-EC789C22F61F}" type="presParOf" srcId="{2098570D-6F3F-4EE9-BF25-51FBBC181B89}" destId="{6B5BD756-829C-4D91-8E8A-E4785023754B}" srcOrd="1" destOrd="0" presId="urn:microsoft.com/office/officeart/2008/layout/VerticalCurvedList"/>
    <dgm:cxn modelId="{C385517E-0A47-4EBB-BD5E-2D9FBEF6F353}" type="presParOf" srcId="{2098570D-6F3F-4EE9-BF25-51FBBC181B89}" destId="{032ACE3E-4D9D-4AA4-88B1-133097B61F8A}" srcOrd="2" destOrd="0" presId="urn:microsoft.com/office/officeart/2008/layout/VerticalCurvedList"/>
    <dgm:cxn modelId="{7AD95943-1EAE-486E-B7BC-70EBFB2FE31C}" type="presParOf" srcId="{032ACE3E-4D9D-4AA4-88B1-133097B61F8A}" destId="{BC08655E-379A-49F8-AC8D-9943C0B8B83D}" srcOrd="0" destOrd="0" presId="urn:microsoft.com/office/officeart/2008/layout/VerticalCurvedList"/>
    <dgm:cxn modelId="{F39EFEA3-D97D-4BAE-89E6-CD4B8C84E40C}" type="presParOf" srcId="{2098570D-6F3F-4EE9-BF25-51FBBC181B89}" destId="{63BA678D-11EA-4C4E-B0D7-14436F33D3C0}" srcOrd="3" destOrd="0" presId="urn:microsoft.com/office/officeart/2008/layout/VerticalCurvedList"/>
    <dgm:cxn modelId="{3E929BEB-0A04-46E8-8DE2-9106F7C37F1C}" type="presParOf" srcId="{2098570D-6F3F-4EE9-BF25-51FBBC181B89}" destId="{CC03C2B7-1CE6-417A-9C43-0BB2E360A42E}" srcOrd="4" destOrd="0" presId="urn:microsoft.com/office/officeart/2008/layout/VerticalCurvedList"/>
    <dgm:cxn modelId="{63E0C076-FC41-4F62-943F-529209B70D09}" type="presParOf" srcId="{CC03C2B7-1CE6-417A-9C43-0BB2E360A42E}" destId="{52F12E67-1E5E-4088-98A9-1F4A95B544B2}" srcOrd="0" destOrd="0" presId="urn:microsoft.com/office/officeart/2008/layout/VerticalCurvedList"/>
    <dgm:cxn modelId="{D34E38A6-36DC-4E42-80C7-38B76415DBC7}" type="presParOf" srcId="{2098570D-6F3F-4EE9-BF25-51FBBC181B89}" destId="{5277D023-9163-4F95-9158-E55756042431}" srcOrd="5" destOrd="0" presId="urn:microsoft.com/office/officeart/2008/layout/VerticalCurvedList"/>
    <dgm:cxn modelId="{FF63C62E-2127-4883-8C2F-F7978BDBF03C}" type="presParOf" srcId="{2098570D-6F3F-4EE9-BF25-51FBBC181B89}" destId="{6A54FFAB-2997-45FB-A1B9-C1204461B82A}" srcOrd="6" destOrd="0" presId="urn:microsoft.com/office/officeart/2008/layout/VerticalCurvedList"/>
    <dgm:cxn modelId="{87372221-95A2-4CFF-BC57-E5164011F3D5}" type="presParOf" srcId="{6A54FFAB-2997-45FB-A1B9-C1204461B82A}" destId="{8CE6EEDE-CA8E-48E5-813D-767BAAE001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BED3D44-515A-4917-B061-CCBAB0ACE4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F2E978-5E0B-4D86-8EB8-7CAEA5EB1FB4}">
      <dgm:prSet custT="1"/>
      <dgm:spPr/>
      <dgm:t>
        <a:bodyPr/>
        <a:lstStyle/>
        <a:p>
          <a:r>
            <a:rPr lang="en-US" sz="3200" b="0" i="0" dirty="0"/>
            <a:t>Updated 261/262 Workbook</a:t>
          </a:r>
          <a:endParaRPr lang="en-US" sz="3200" dirty="0"/>
        </a:p>
      </dgm:t>
    </dgm:pt>
    <dgm:pt modelId="{F5094F2F-7202-4154-800A-C326B0A65D85}" type="parTrans" cxnId="{23E720C3-9FD1-415B-9281-30161275E1AE}">
      <dgm:prSet/>
      <dgm:spPr/>
      <dgm:t>
        <a:bodyPr/>
        <a:lstStyle/>
        <a:p>
          <a:endParaRPr lang="en-US"/>
        </a:p>
      </dgm:t>
    </dgm:pt>
    <dgm:pt modelId="{747BA8E0-6E44-49C0-9F5D-0734C279A2E2}" type="sibTrans" cxnId="{23E720C3-9FD1-415B-9281-30161275E1AE}">
      <dgm:prSet/>
      <dgm:spPr/>
      <dgm:t>
        <a:bodyPr/>
        <a:lstStyle/>
        <a:p>
          <a:endParaRPr lang="en-US"/>
        </a:p>
      </dgm:t>
    </dgm:pt>
    <dgm:pt modelId="{9D2A76AA-C4D6-4691-A50D-6281847F115D}">
      <dgm:prSet custT="1"/>
      <dgm:spPr/>
      <dgm:t>
        <a:bodyPr/>
        <a:lstStyle/>
        <a:p>
          <a:r>
            <a:rPr lang="en-US" sz="3200" b="0" i="0" dirty="0"/>
            <a:t>Confidential Information</a:t>
          </a:r>
          <a:endParaRPr lang="en-US" sz="3200" dirty="0"/>
        </a:p>
      </dgm:t>
    </dgm:pt>
    <dgm:pt modelId="{6CDDF13C-4204-40BF-8C03-CBBC9CB39309}" type="parTrans" cxnId="{56946AAB-4D02-4A25-90B8-B28EA5D038A8}">
      <dgm:prSet/>
      <dgm:spPr/>
      <dgm:t>
        <a:bodyPr/>
        <a:lstStyle/>
        <a:p>
          <a:endParaRPr lang="en-US"/>
        </a:p>
      </dgm:t>
    </dgm:pt>
    <dgm:pt modelId="{B96E0EF5-C615-4A82-9FD4-9BF80DBA6E71}" type="sibTrans" cxnId="{56946AAB-4D02-4A25-90B8-B28EA5D038A8}">
      <dgm:prSet/>
      <dgm:spPr/>
      <dgm:t>
        <a:bodyPr/>
        <a:lstStyle/>
        <a:p>
          <a:endParaRPr lang="en-US"/>
        </a:p>
      </dgm:t>
    </dgm:pt>
    <dgm:pt modelId="{9EFC1A8F-162A-4AF1-8BCB-7BC05D79AE95}">
      <dgm:prSet custT="1"/>
      <dgm:spPr/>
      <dgm:t>
        <a:bodyPr/>
        <a:lstStyle/>
        <a:p>
          <a:r>
            <a:rPr lang="en-US" sz="3200" b="0" i="0" dirty="0"/>
            <a:t>Pre-Permit Meetings</a:t>
          </a:r>
          <a:endParaRPr lang="en-US" sz="3200" dirty="0"/>
        </a:p>
      </dgm:t>
    </dgm:pt>
    <dgm:pt modelId="{6A354209-6291-48A8-870B-5B59D6D3EC6A}" type="parTrans" cxnId="{2B9FE1F7-7388-4251-B53F-A86E39DC37DB}">
      <dgm:prSet/>
      <dgm:spPr/>
      <dgm:t>
        <a:bodyPr/>
        <a:lstStyle/>
        <a:p>
          <a:endParaRPr lang="en-US"/>
        </a:p>
      </dgm:t>
    </dgm:pt>
    <dgm:pt modelId="{76EFD73B-09F4-4E27-A3B2-674FCD245C91}" type="sibTrans" cxnId="{2B9FE1F7-7388-4251-B53F-A86E39DC37DB}">
      <dgm:prSet/>
      <dgm:spPr/>
      <dgm:t>
        <a:bodyPr/>
        <a:lstStyle/>
        <a:p>
          <a:endParaRPr lang="en-US"/>
        </a:p>
      </dgm:t>
    </dgm:pt>
    <dgm:pt modelId="{6287AB49-A5F1-4E6D-A583-BF9106996AE7}" type="pres">
      <dgm:prSet presAssocID="{0BED3D44-515A-4917-B061-CCBAB0ACE4D4}" presName="Name0" presStyleCnt="0">
        <dgm:presLayoutVars>
          <dgm:chMax val="7"/>
          <dgm:chPref val="7"/>
          <dgm:dir/>
        </dgm:presLayoutVars>
      </dgm:prSet>
      <dgm:spPr/>
    </dgm:pt>
    <dgm:pt modelId="{2098570D-6F3F-4EE9-BF25-51FBBC181B89}" type="pres">
      <dgm:prSet presAssocID="{0BED3D44-515A-4917-B061-CCBAB0ACE4D4}" presName="Name1" presStyleCnt="0"/>
      <dgm:spPr/>
    </dgm:pt>
    <dgm:pt modelId="{33FF3068-8601-4D7B-BEE3-2E3F3614D461}" type="pres">
      <dgm:prSet presAssocID="{0BED3D44-515A-4917-B061-CCBAB0ACE4D4}" presName="cycle" presStyleCnt="0"/>
      <dgm:spPr/>
    </dgm:pt>
    <dgm:pt modelId="{074C3E15-7E99-4BE6-BBD1-25BE803F9CDF}" type="pres">
      <dgm:prSet presAssocID="{0BED3D44-515A-4917-B061-CCBAB0ACE4D4}" presName="srcNode" presStyleLbl="node1" presStyleIdx="0" presStyleCnt="3"/>
      <dgm:spPr/>
    </dgm:pt>
    <dgm:pt modelId="{AFEAE6E8-8FDB-45B8-9FCC-7899DD677C2E}" type="pres">
      <dgm:prSet presAssocID="{0BED3D44-515A-4917-B061-CCBAB0ACE4D4}" presName="conn" presStyleLbl="parChTrans1D2" presStyleIdx="0" presStyleCnt="1"/>
      <dgm:spPr/>
    </dgm:pt>
    <dgm:pt modelId="{5C1C1557-6C2B-48B6-93B6-B90CBB9D3C6E}" type="pres">
      <dgm:prSet presAssocID="{0BED3D44-515A-4917-B061-CCBAB0ACE4D4}" presName="extraNode" presStyleLbl="node1" presStyleIdx="0" presStyleCnt="3"/>
      <dgm:spPr/>
    </dgm:pt>
    <dgm:pt modelId="{150B7C58-0AC0-43B0-A5D1-D77C9D9C7FB5}" type="pres">
      <dgm:prSet presAssocID="{0BED3D44-515A-4917-B061-CCBAB0ACE4D4}" presName="dstNode" presStyleLbl="node1" presStyleIdx="0" presStyleCnt="3"/>
      <dgm:spPr/>
    </dgm:pt>
    <dgm:pt modelId="{6B5BD756-829C-4D91-8E8A-E4785023754B}" type="pres">
      <dgm:prSet presAssocID="{DFF2E978-5E0B-4D86-8EB8-7CAEA5EB1FB4}" presName="text_1" presStyleLbl="node1" presStyleIdx="0" presStyleCnt="3">
        <dgm:presLayoutVars>
          <dgm:bulletEnabled val="1"/>
        </dgm:presLayoutVars>
      </dgm:prSet>
      <dgm:spPr/>
    </dgm:pt>
    <dgm:pt modelId="{032ACE3E-4D9D-4AA4-88B1-133097B61F8A}" type="pres">
      <dgm:prSet presAssocID="{DFF2E978-5E0B-4D86-8EB8-7CAEA5EB1FB4}" presName="accent_1" presStyleCnt="0"/>
      <dgm:spPr/>
    </dgm:pt>
    <dgm:pt modelId="{BC08655E-379A-49F8-AC8D-9943C0B8B83D}" type="pres">
      <dgm:prSet presAssocID="{DFF2E978-5E0B-4D86-8EB8-7CAEA5EB1FB4}" presName="accentRepeatNode" presStyleLbl="solidFgAcc1" presStyleIdx="0" presStyleCnt="3"/>
      <dgm:spPr/>
    </dgm:pt>
    <dgm:pt modelId="{63BA678D-11EA-4C4E-B0D7-14436F33D3C0}" type="pres">
      <dgm:prSet presAssocID="{9D2A76AA-C4D6-4691-A50D-6281847F115D}" presName="text_2" presStyleLbl="node1" presStyleIdx="1" presStyleCnt="3">
        <dgm:presLayoutVars>
          <dgm:bulletEnabled val="1"/>
        </dgm:presLayoutVars>
      </dgm:prSet>
      <dgm:spPr/>
    </dgm:pt>
    <dgm:pt modelId="{CC03C2B7-1CE6-417A-9C43-0BB2E360A42E}" type="pres">
      <dgm:prSet presAssocID="{9D2A76AA-C4D6-4691-A50D-6281847F115D}" presName="accent_2" presStyleCnt="0"/>
      <dgm:spPr/>
    </dgm:pt>
    <dgm:pt modelId="{52F12E67-1E5E-4088-98A9-1F4A95B544B2}" type="pres">
      <dgm:prSet presAssocID="{9D2A76AA-C4D6-4691-A50D-6281847F115D}" presName="accentRepeatNode" presStyleLbl="solidFgAcc1" presStyleIdx="1" presStyleCnt="3"/>
      <dgm:spPr/>
    </dgm:pt>
    <dgm:pt modelId="{5277D023-9163-4F95-9158-E55756042431}" type="pres">
      <dgm:prSet presAssocID="{9EFC1A8F-162A-4AF1-8BCB-7BC05D79AE95}" presName="text_3" presStyleLbl="node1" presStyleIdx="2" presStyleCnt="3">
        <dgm:presLayoutVars>
          <dgm:bulletEnabled val="1"/>
        </dgm:presLayoutVars>
      </dgm:prSet>
      <dgm:spPr/>
    </dgm:pt>
    <dgm:pt modelId="{6A54FFAB-2997-45FB-A1B9-C1204461B82A}" type="pres">
      <dgm:prSet presAssocID="{9EFC1A8F-162A-4AF1-8BCB-7BC05D79AE95}" presName="accent_3" presStyleCnt="0"/>
      <dgm:spPr/>
    </dgm:pt>
    <dgm:pt modelId="{8CE6EEDE-CA8E-48E5-813D-767BAAE0014D}" type="pres">
      <dgm:prSet presAssocID="{9EFC1A8F-162A-4AF1-8BCB-7BC05D79AE95}" presName="accentRepeatNode" presStyleLbl="solidFgAcc1" presStyleIdx="2" presStyleCnt="3"/>
      <dgm:spPr/>
    </dgm:pt>
  </dgm:ptLst>
  <dgm:cxnLst>
    <dgm:cxn modelId="{E007BB25-1DEE-495A-8999-6D6C9275A2B2}" type="presOf" srcId="{9EFC1A8F-162A-4AF1-8BCB-7BC05D79AE95}" destId="{5277D023-9163-4F95-9158-E55756042431}" srcOrd="0" destOrd="0" presId="urn:microsoft.com/office/officeart/2008/layout/VerticalCurvedList"/>
    <dgm:cxn modelId="{3FFA3B36-FEB3-4424-8692-97BA4449A079}" type="presOf" srcId="{DFF2E978-5E0B-4D86-8EB8-7CAEA5EB1FB4}" destId="{6B5BD756-829C-4D91-8E8A-E4785023754B}" srcOrd="0" destOrd="0" presId="urn:microsoft.com/office/officeart/2008/layout/VerticalCurvedList"/>
    <dgm:cxn modelId="{EECB3AA2-B10C-4406-8007-0E85AF2483F3}" type="presOf" srcId="{9D2A76AA-C4D6-4691-A50D-6281847F115D}" destId="{63BA678D-11EA-4C4E-B0D7-14436F33D3C0}" srcOrd="0" destOrd="0" presId="urn:microsoft.com/office/officeart/2008/layout/VerticalCurvedList"/>
    <dgm:cxn modelId="{6B0B7AA4-D83B-4492-914A-EE65A702924D}" type="presOf" srcId="{747BA8E0-6E44-49C0-9F5D-0734C279A2E2}" destId="{AFEAE6E8-8FDB-45B8-9FCC-7899DD677C2E}" srcOrd="0" destOrd="0" presId="urn:microsoft.com/office/officeart/2008/layout/VerticalCurvedList"/>
    <dgm:cxn modelId="{56946AAB-4D02-4A25-90B8-B28EA5D038A8}" srcId="{0BED3D44-515A-4917-B061-CCBAB0ACE4D4}" destId="{9D2A76AA-C4D6-4691-A50D-6281847F115D}" srcOrd="1" destOrd="0" parTransId="{6CDDF13C-4204-40BF-8C03-CBBC9CB39309}" sibTransId="{B96E0EF5-C615-4A82-9FD4-9BF80DBA6E71}"/>
    <dgm:cxn modelId="{23E720C3-9FD1-415B-9281-30161275E1AE}" srcId="{0BED3D44-515A-4917-B061-CCBAB0ACE4D4}" destId="{DFF2E978-5E0B-4D86-8EB8-7CAEA5EB1FB4}" srcOrd="0" destOrd="0" parTransId="{F5094F2F-7202-4154-800A-C326B0A65D85}" sibTransId="{747BA8E0-6E44-49C0-9F5D-0734C279A2E2}"/>
    <dgm:cxn modelId="{D65221DC-3E1D-47B9-A4FE-51D76D9C22D4}" type="presOf" srcId="{0BED3D44-515A-4917-B061-CCBAB0ACE4D4}" destId="{6287AB49-A5F1-4E6D-A583-BF9106996AE7}" srcOrd="0" destOrd="0" presId="urn:microsoft.com/office/officeart/2008/layout/VerticalCurvedList"/>
    <dgm:cxn modelId="{2B9FE1F7-7388-4251-B53F-A86E39DC37DB}" srcId="{0BED3D44-515A-4917-B061-CCBAB0ACE4D4}" destId="{9EFC1A8F-162A-4AF1-8BCB-7BC05D79AE95}" srcOrd="2" destOrd="0" parTransId="{6A354209-6291-48A8-870B-5B59D6D3EC6A}" sibTransId="{76EFD73B-09F4-4E27-A3B2-674FCD245C91}"/>
    <dgm:cxn modelId="{920EA250-EC72-4259-A377-B0D440A41F5D}" type="presParOf" srcId="{6287AB49-A5F1-4E6D-A583-BF9106996AE7}" destId="{2098570D-6F3F-4EE9-BF25-51FBBC181B89}" srcOrd="0" destOrd="0" presId="urn:microsoft.com/office/officeart/2008/layout/VerticalCurvedList"/>
    <dgm:cxn modelId="{2F399F8F-F055-4C5D-8071-64C4DBF4470B}" type="presParOf" srcId="{2098570D-6F3F-4EE9-BF25-51FBBC181B89}" destId="{33FF3068-8601-4D7B-BEE3-2E3F3614D461}" srcOrd="0" destOrd="0" presId="urn:microsoft.com/office/officeart/2008/layout/VerticalCurvedList"/>
    <dgm:cxn modelId="{0011E86A-D98F-451E-B1AA-2F64AFE0A070}" type="presParOf" srcId="{33FF3068-8601-4D7B-BEE3-2E3F3614D461}" destId="{074C3E15-7E99-4BE6-BBD1-25BE803F9CDF}" srcOrd="0" destOrd="0" presId="urn:microsoft.com/office/officeart/2008/layout/VerticalCurvedList"/>
    <dgm:cxn modelId="{79348C20-95A3-4F4F-87C2-C149429278CA}" type="presParOf" srcId="{33FF3068-8601-4D7B-BEE3-2E3F3614D461}" destId="{AFEAE6E8-8FDB-45B8-9FCC-7899DD677C2E}" srcOrd="1" destOrd="0" presId="urn:microsoft.com/office/officeart/2008/layout/VerticalCurvedList"/>
    <dgm:cxn modelId="{74B6066E-344F-4D5F-AEC7-0B658DB5028D}" type="presParOf" srcId="{33FF3068-8601-4D7B-BEE3-2E3F3614D461}" destId="{5C1C1557-6C2B-48B6-93B6-B90CBB9D3C6E}" srcOrd="2" destOrd="0" presId="urn:microsoft.com/office/officeart/2008/layout/VerticalCurvedList"/>
    <dgm:cxn modelId="{3AE542D2-FE11-44EF-8975-A8427E58FF81}" type="presParOf" srcId="{33FF3068-8601-4D7B-BEE3-2E3F3614D461}" destId="{150B7C58-0AC0-43B0-A5D1-D77C9D9C7FB5}" srcOrd="3" destOrd="0" presId="urn:microsoft.com/office/officeart/2008/layout/VerticalCurvedList"/>
    <dgm:cxn modelId="{A162A17B-C0C3-430C-9092-EC789C22F61F}" type="presParOf" srcId="{2098570D-6F3F-4EE9-BF25-51FBBC181B89}" destId="{6B5BD756-829C-4D91-8E8A-E4785023754B}" srcOrd="1" destOrd="0" presId="urn:microsoft.com/office/officeart/2008/layout/VerticalCurvedList"/>
    <dgm:cxn modelId="{C385517E-0A47-4EBB-BD5E-2D9FBEF6F353}" type="presParOf" srcId="{2098570D-6F3F-4EE9-BF25-51FBBC181B89}" destId="{032ACE3E-4D9D-4AA4-88B1-133097B61F8A}" srcOrd="2" destOrd="0" presId="urn:microsoft.com/office/officeart/2008/layout/VerticalCurvedList"/>
    <dgm:cxn modelId="{7AD95943-1EAE-486E-B7BC-70EBFB2FE31C}" type="presParOf" srcId="{032ACE3E-4D9D-4AA4-88B1-133097B61F8A}" destId="{BC08655E-379A-49F8-AC8D-9943C0B8B83D}" srcOrd="0" destOrd="0" presId="urn:microsoft.com/office/officeart/2008/layout/VerticalCurvedList"/>
    <dgm:cxn modelId="{F39EFEA3-D97D-4BAE-89E6-CD4B8C84E40C}" type="presParOf" srcId="{2098570D-6F3F-4EE9-BF25-51FBBC181B89}" destId="{63BA678D-11EA-4C4E-B0D7-14436F33D3C0}" srcOrd="3" destOrd="0" presId="urn:microsoft.com/office/officeart/2008/layout/VerticalCurvedList"/>
    <dgm:cxn modelId="{3E929BEB-0A04-46E8-8DE2-9106F7C37F1C}" type="presParOf" srcId="{2098570D-6F3F-4EE9-BF25-51FBBC181B89}" destId="{CC03C2B7-1CE6-417A-9C43-0BB2E360A42E}" srcOrd="4" destOrd="0" presId="urn:microsoft.com/office/officeart/2008/layout/VerticalCurvedList"/>
    <dgm:cxn modelId="{63E0C076-FC41-4F62-943F-529209B70D09}" type="presParOf" srcId="{CC03C2B7-1CE6-417A-9C43-0BB2E360A42E}" destId="{52F12E67-1E5E-4088-98A9-1F4A95B544B2}" srcOrd="0" destOrd="0" presId="urn:microsoft.com/office/officeart/2008/layout/VerticalCurvedList"/>
    <dgm:cxn modelId="{D34E38A6-36DC-4E42-80C7-38B76415DBC7}" type="presParOf" srcId="{2098570D-6F3F-4EE9-BF25-51FBBC181B89}" destId="{5277D023-9163-4F95-9158-E55756042431}" srcOrd="5" destOrd="0" presId="urn:microsoft.com/office/officeart/2008/layout/VerticalCurvedList"/>
    <dgm:cxn modelId="{FF63C62E-2127-4883-8C2F-F7978BDBF03C}" type="presParOf" srcId="{2098570D-6F3F-4EE9-BF25-51FBBC181B89}" destId="{6A54FFAB-2997-45FB-A1B9-C1204461B82A}" srcOrd="6" destOrd="0" presId="urn:microsoft.com/office/officeart/2008/layout/VerticalCurvedList"/>
    <dgm:cxn modelId="{87372221-95A2-4CFF-BC57-E5164011F3D5}" type="presParOf" srcId="{6A54FFAB-2997-45FB-A1B9-C1204461B82A}" destId="{8CE6EEDE-CA8E-48E5-813D-767BAAE001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0847E2-CFE9-4314-8EA5-FFA7EAA1068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B6A6AFE-C463-4113-AF52-1E1D74AEA081}">
      <dgm:prSet/>
      <dgm:spPr/>
      <dgm:t>
        <a:bodyPr/>
        <a:lstStyle/>
        <a:p>
          <a:r>
            <a:rPr lang="en-US" b="1" dirty="0"/>
            <a:t>When can these rules be used?</a:t>
          </a:r>
          <a:endParaRPr lang="en-US" dirty="0"/>
        </a:p>
      </dgm:t>
    </dgm:pt>
    <dgm:pt modelId="{4D47D334-486A-4530-9354-A2F3DAE53BC3}" type="parTrans" cxnId="{95BEA978-57A0-4A9F-B43D-9F1D3D5DA8A9}">
      <dgm:prSet/>
      <dgm:spPr/>
      <dgm:t>
        <a:bodyPr/>
        <a:lstStyle/>
        <a:p>
          <a:endParaRPr lang="en-US"/>
        </a:p>
      </dgm:t>
    </dgm:pt>
    <dgm:pt modelId="{2724002C-EAA6-4322-8466-5A842044ED61}" type="sibTrans" cxnId="{95BEA978-57A0-4A9F-B43D-9F1D3D5DA8A9}">
      <dgm:prSet/>
      <dgm:spPr/>
      <dgm:t>
        <a:bodyPr/>
        <a:lstStyle/>
        <a:p>
          <a:endParaRPr lang="en-US"/>
        </a:p>
      </dgm:t>
    </dgm:pt>
    <dgm:pt modelId="{560032C3-DCB6-4EBA-9D51-F33042D21605}" type="pres">
      <dgm:prSet presAssocID="{F40847E2-CFE9-4314-8EA5-FFA7EAA1068A}" presName="CompostProcess" presStyleCnt="0">
        <dgm:presLayoutVars>
          <dgm:dir/>
          <dgm:resizeHandles val="exact"/>
        </dgm:presLayoutVars>
      </dgm:prSet>
      <dgm:spPr/>
    </dgm:pt>
    <dgm:pt modelId="{7769AC05-D94F-4569-86D2-AEEEAAB11B06}" type="pres">
      <dgm:prSet presAssocID="{F40847E2-CFE9-4314-8EA5-FFA7EAA1068A}" presName="arrow" presStyleLbl="bgShp" presStyleIdx="0" presStyleCnt="1"/>
      <dgm:spPr/>
    </dgm:pt>
    <dgm:pt modelId="{907C3DB0-ED63-4388-96CC-09A37F44AD03}" type="pres">
      <dgm:prSet presAssocID="{F40847E2-CFE9-4314-8EA5-FFA7EAA1068A}" presName="linearProcess" presStyleCnt="0"/>
      <dgm:spPr/>
    </dgm:pt>
    <dgm:pt modelId="{A29C656A-326F-4F41-9CA2-4DF1169BE799}" type="pres">
      <dgm:prSet presAssocID="{2B6A6AFE-C463-4113-AF52-1E1D74AEA081}" presName="textNode" presStyleLbl="node1" presStyleIdx="0" presStyleCnt="1" custLinFactNeighborX="-12938" custLinFactNeighborY="2815">
        <dgm:presLayoutVars>
          <dgm:bulletEnabled val="1"/>
        </dgm:presLayoutVars>
      </dgm:prSet>
      <dgm:spPr/>
    </dgm:pt>
  </dgm:ptLst>
  <dgm:cxnLst>
    <dgm:cxn modelId="{1C5A1744-169E-491C-9393-F7840592A812}" type="presOf" srcId="{2B6A6AFE-C463-4113-AF52-1E1D74AEA081}" destId="{A29C656A-326F-4F41-9CA2-4DF1169BE799}" srcOrd="0" destOrd="0" presId="urn:microsoft.com/office/officeart/2005/8/layout/hProcess9"/>
    <dgm:cxn modelId="{425BCD57-669B-49F9-97AA-68F827486AA6}" type="presOf" srcId="{F40847E2-CFE9-4314-8EA5-FFA7EAA1068A}" destId="{560032C3-DCB6-4EBA-9D51-F33042D21605}" srcOrd="0" destOrd="0" presId="urn:microsoft.com/office/officeart/2005/8/layout/hProcess9"/>
    <dgm:cxn modelId="{95BEA978-57A0-4A9F-B43D-9F1D3D5DA8A9}" srcId="{F40847E2-CFE9-4314-8EA5-FFA7EAA1068A}" destId="{2B6A6AFE-C463-4113-AF52-1E1D74AEA081}" srcOrd="0" destOrd="0" parTransId="{4D47D334-486A-4530-9354-A2F3DAE53BC3}" sibTransId="{2724002C-EAA6-4322-8466-5A842044ED61}"/>
    <dgm:cxn modelId="{E09FCD9F-AF70-4BAD-9F16-6675E7C709FE}" type="presParOf" srcId="{560032C3-DCB6-4EBA-9D51-F33042D21605}" destId="{7769AC05-D94F-4569-86D2-AEEEAAB11B06}" srcOrd="0" destOrd="0" presId="urn:microsoft.com/office/officeart/2005/8/layout/hProcess9"/>
    <dgm:cxn modelId="{9766BD14-65C6-4922-8DF0-7823E49C6BA7}" type="presParOf" srcId="{560032C3-DCB6-4EBA-9D51-F33042D21605}" destId="{907C3DB0-ED63-4388-96CC-09A37F44AD03}" srcOrd="1" destOrd="0" presId="urn:microsoft.com/office/officeart/2005/8/layout/hProcess9"/>
    <dgm:cxn modelId="{08FAF170-6882-41C1-AC74-B42BF1DAB598}" type="presParOf" srcId="{907C3DB0-ED63-4388-96CC-09A37F44AD03}" destId="{A29C656A-326F-4F41-9CA2-4DF1169BE799}"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77238-786A-41DA-8CCE-6BCFD07CCD9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05C419-1355-40CB-B351-606508EAC5F2}">
      <dgm:prSet custT="1"/>
      <dgm:spPr/>
      <dgm:t>
        <a:bodyPr/>
        <a:lstStyle/>
        <a:p>
          <a:r>
            <a:rPr lang="en-US" sz="2800" b="0" i="0" dirty="0"/>
            <a:t>(b) The following are not authorized under this section:</a:t>
          </a:r>
          <a:endParaRPr lang="en-US" sz="2800" dirty="0"/>
        </a:p>
      </dgm:t>
    </dgm:pt>
    <dgm:pt modelId="{154AFCB4-6920-4A1E-83CE-0AEC3D5EEA1E}" type="parTrans" cxnId="{2F397824-1135-4D63-B499-57F65B8770A0}">
      <dgm:prSet/>
      <dgm:spPr/>
      <dgm:t>
        <a:bodyPr/>
        <a:lstStyle/>
        <a:p>
          <a:endParaRPr lang="en-US"/>
        </a:p>
      </dgm:t>
    </dgm:pt>
    <dgm:pt modelId="{BF2A4DFA-685C-478C-934D-C101DD29E793}" type="sibTrans" cxnId="{2F397824-1135-4D63-B499-57F65B8770A0}">
      <dgm:prSet/>
      <dgm:spPr/>
      <dgm:t>
        <a:bodyPr/>
        <a:lstStyle/>
        <a:p>
          <a:endParaRPr lang="en-US"/>
        </a:p>
      </dgm:t>
    </dgm:pt>
    <dgm:pt modelId="{80D8F55A-3880-4D78-9D65-A6C1D4108197}">
      <dgm:prSet custT="1"/>
      <dgm:spPr/>
      <dgm:t>
        <a:bodyPr/>
        <a:lstStyle/>
        <a:p>
          <a:r>
            <a:rPr lang="en-US" sz="2800" dirty="0"/>
            <a:t>(1) construction of a facility authorized in another section of this chapter or for which a standard permit is in effect; and</a:t>
          </a:r>
        </a:p>
      </dgm:t>
    </dgm:pt>
    <dgm:pt modelId="{A60867E9-4E70-4259-BB6D-7C60CAD337CC}" type="parTrans" cxnId="{7EC3F31F-CF90-4A3C-B86C-F4AE75810542}">
      <dgm:prSet/>
      <dgm:spPr/>
      <dgm:t>
        <a:bodyPr/>
        <a:lstStyle/>
        <a:p>
          <a:endParaRPr lang="en-US"/>
        </a:p>
      </dgm:t>
    </dgm:pt>
    <dgm:pt modelId="{E405A642-0C5C-444A-875A-65BF711694A6}" type="sibTrans" cxnId="{7EC3F31F-CF90-4A3C-B86C-F4AE75810542}">
      <dgm:prSet/>
      <dgm:spPr/>
      <dgm:t>
        <a:bodyPr/>
        <a:lstStyle/>
        <a:p>
          <a:endParaRPr lang="en-US"/>
        </a:p>
      </dgm:t>
    </dgm:pt>
    <dgm:pt modelId="{813DAFDF-52B2-4D00-9354-035CB723095C}">
      <dgm:prSet custT="1"/>
      <dgm:spPr/>
      <dgm:t>
        <a:bodyPr/>
        <a:lstStyle/>
        <a:p>
          <a:r>
            <a:rPr lang="en-US" sz="2800" dirty="0"/>
            <a:t>(2) any change to any facility authorized under another section of this chapter or authorized under a standard permit.</a:t>
          </a:r>
        </a:p>
      </dgm:t>
    </dgm:pt>
    <dgm:pt modelId="{703F2BD6-DBC1-406F-9FE5-65731584E1E6}" type="parTrans" cxnId="{787AB95C-C188-4EEF-8465-2741BE1CDF6F}">
      <dgm:prSet/>
      <dgm:spPr/>
      <dgm:t>
        <a:bodyPr/>
        <a:lstStyle/>
        <a:p>
          <a:endParaRPr lang="en-US"/>
        </a:p>
      </dgm:t>
    </dgm:pt>
    <dgm:pt modelId="{5AC3EB46-96A0-432B-8296-FF28FC25347F}" type="sibTrans" cxnId="{787AB95C-C188-4EEF-8465-2741BE1CDF6F}">
      <dgm:prSet/>
      <dgm:spPr/>
      <dgm:t>
        <a:bodyPr/>
        <a:lstStyle/>
        <a:p>
          <a:endParaRPr lang="en-US"/>
        </a:p>
      </dgm:t>
    </dgm:pt>
    <dgm:pt modelId="{6984743D-3DA7-443A-A1DD-37D35C1213F3}" type="pres">
      <dgm:prSet presAssocID="{0EE77238-786A-41DA-8CCE-6BCFD07CCD9F}" presName="root" presStyleCnt="0">
        <dgm:presLayoutVars>
          <dgm:dir/>
          <dgm:resizeHandles val="exact"/>
        </dgm:presLayoutVars>
      </dgm:prSet>
      <dgm:spPr/>
    </dgm:pt>
    <dgm:pt modelId="{F99EFE29-35E5-4434-81AD-9A32972A2238}" type="pres">
      <dgm:prSet presAssocID="{8F05C419-1355-40CB-B351-606508EAC5F2}" presName="compNode" presStyleCnt="0"/>
      <dgm:spPr/>
    </dgm:pt>
    <dgm:pt modelId="{135F8569-C9D9-4FD3-944D-B69A6014B960}" type="pres">
      <dgm:prSet presAssocID="{8F05C419-1355-40CB-B351-606508EAC5F2}" presName="bgRect" presStyleLbl="bgShp" presStyleIdx="0" presStyleCnt="3"/>
      <dgm:spPr/>
    </dgm:pt>
    <dgm:pt modelId="{CE098FFD-2E17-43F7-8DD6-9C23C134D819}" type="pres">
      <dgm:prSet presAssocID="{8F05C419-1355-40CB-B351-606508EAC5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Cross outline"/>
        </a:ext>
      </dgm:extLst>
    </dgm:pt>
    <dgm:pt modelId="{6EC1AE14-075C-4E4D-B546-012C05C59683}" type="pres">
      <dgm:prSet presAssocID="{8F05C419-1355-40CB-B351-606508EAC5F2}" presName="spaceRect" presStyleCnt="0"/>
      <dgm:spPr/>
    </dgm:pt>
    <dgm:pt modelId="{9F6175B7-3BA4-4161-A059-FC6FD902F763}" type="pres">
      <dgm:prSet presAssocID="{8F05C419-1355-40CB-B351-606508EAC5F2}" presName="parTx" presStyleLbl="revTx" presStyleIdx="0" presStyleCnt="3">
        <dgm:presLayoutVars>
          <dgm:chMax val="0"/>
          <dgm:chPref val="0"/>
        </dgm:presLayoutVars>
      </dgm:prSet>
      <dgm:spPr/>
    </dgm:pt>
    <dgm:pt modelId="{339B1EE4-8C30-455A-B404-593E9F3BD628}" type="pres">
      <dgm:prSet presAssocID="{BF2A4DFA-685C-478C-934D-C101DD29E793}" presName="sibTrans" presStyleCnt="0"/>
      <dgm:spPr/>
    </dgm:pt>
    <dgm:pt modelId="{C8D4D7B7-720C-4780-8101-A7D45587FCEB}" type="pres">
      <dgm:prSet presAssocID="{80D8F55A-3880-4D78-9D65-A6C1D4108197}" presName="compNode" presStyleCnt="0"/>
      <dgm:spPr/>
    </dgm:pt>
    <dgm:pt modelId="{C1015437-50B3-45C5-8FF6-095B4D332F32}" type="pres">
      <dgm:prSet presAssocID="{80D8F55A-3880-4D78-9D65-A6C1D4108197}" presName="bgRect" presStyleLbl="bgShp" presStyleIdx="1" presStyleCnt="3"/>
      <dgm:spPr/>
    </dgm:pt>
    <dgm:pt modelId="{E5924C31-576A-4479-A987-BDA2757EF8B3}" type="pres">
      <dgm:prSet presAssocID="{80D8F55A-3880-4D78-9D65-A6C1D41081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E99EC9E3-8836-4E38-BE05-927C36535244}" type="pres">
      <dgm:prSet presAssocID="{80D8F55A-3880-4D78-9D65-A6C1D4108197}" presName="spaceRect" presStyleCnt="0"/>
      <dgm:spPr/>
    </dgm:pt>
    <dgm:pt modelId="{26EE66FF-E8D9-42B7-B4F6-18B1C6B596F7}" type="pres">
      <dgm:prSet presAssocID="{80D8F55A-3880-4D78-9D65-A6C1D4108197}" presName="parTx" presStyleLbl="revTx" presStyleIdx="1" presStyleCnt="3">
        <dgm:presLayoutVars>
          <dgm:chMax val="0"/>
          <dgm:chPref val="0"/>
        </dgm:presLayoutVars>
      </dgm:prSet>
      <dgm:spPr/>
    </dgm:pt>
    <dgm:pt modelId="{E9D29877-2D96-4153-9FA2-AD9A1415466A}" type="pres">
      <dgm:prSet presAssocID="{E405A642-0C5C-444A-875A-65BF711694A6}" presName="sibTrans" presStyleCnt="0"/>
      <dgm:spPr/>
    </dgm:pt>
    <dgm:pt modelId="{BF36E4F9-FB64-4A3B-A6F3-FA9242D7DBF5}" type="pres">
      <dgm:prSet presAssocID="{813DAFDF-52B2-4D00-9354-035CB723095C}" presName="compNode" presStyleCnt="0"/>
      <dgm:spPr/>
    </dgm:pt>
    <dgm:pt modelId="{72914127-F789-4A44-BBC5-5C0AEE1343B7}" type="pres">
      <dgm:prSet presAssocID="{813DAFDF-52B2-4D00-9354-035CB723095C}" presName="bgRect" presStyleLbl="bgShp" presStyleIdx="2" presStyleCnt="3"/>
      <dgm:spPr/>
    </dgm:pt>
    <dgm:pt modelId="{143B57C5-ABC4-4E69-885F-9D6C2EEE17B6}" type="pres">
      <dgm:prSet presAssocID="{813DAFDF-52B2-4D00-9354-035CB72309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738B9572-1B62-4130-B30C-BE8BE56DAAB6}" type="pres">
      <dgm:prSet presAssocID="{813DAFDF-52B2-4D00-9354-035CB723095C}" presName="spaceRect" presStyleCnt="0"/>
      <dgm:spPr/>
    </dgm:pt>
    <dgm:pt modelId="{295E1140-E554-4125-BBC4-68B726B2E314}" type="pres">
      <dgm:prSet presAssocID="{813DAFDF-52B2-4D00-9354-035CB723095C}" presName="parTx" presStyleLbl="revTx" presStyleIdx="2" presStyleCnt="3">
        <dgm:presLayoutVars>
          <dgm:chMax val="0"/>
          <dgm:chPref val="0"/>
        </dgm:presLayoutVars>
      </dgm:prSet>
      <dgm:spPr/>
    </dgm:pt>
  </dgm:ptLst>
  <dgm:cxnLst>
    <dgm:cxn modelId="{7EC3F31F-CF90-4A3C-B86C-F4AE75810542}" srcId="{0EE77238-786A-41DA-8CCE-6BCFD07CCD9F}" destId="{80D8F55A-3880-4D78-9D65-A6C1D4108197}" srcOrd="1" destOrd="0" parTransId="{A60867E9-4E70-4259-BB6D-7C60CAD337CC}" sibTransId="{E405A642-0C5C-444A-875A-65BF711694A6}"/>
    <dgm:cxn modelId="{2F397824-1135-4D63-B499-57F65B8770A0}" srcId="{0EE77238-786A-41DA-8CCE-6BCFD07CCD9F}" destId="{8F05C419-1355-40CB-B351-606508EAC5F2}" srcOrd="0" destOrd="0" parTransId="{154AFCB4-6920-4A1E-83CE-0AEC3D5EEA1E}" sibTransId="{BF2A4DFA-685C-478C-934D-C101DD29E793}"/>
    <dgm:cxn modelId="{787AB95C-C188-4EEF-8465-2741BE1CDF6F}" srcId="{0EE77238-786A-41DA-8CCE-6BCFD07CCD9F}" destId="{813DAFDF-52B2-4D00-9354-035CB723095C}" srcOrd="2" destOrd="0" parTransId="{703F2BD6-DBC1-406F-9FE5-65731584E1E6}" sibTransId="{5AC3EB46-96A0-432B-8296-FF28FC25347F}"/>
    <dgm:cxn modelId="{075C9B61-9DFC-4F19-8879-6319B32FA891}" type="presOf" srcId="{8F05C419-1355-40CB-B351-606508EAC5F2}" destId="{9F6175B7-3BA4-4161-A059-FC6FD902F763}" srcOrd="0" destOrd="0" presId="urn:microsoft.com/office/officeart/2018/2/layout/IconVerticalSolidList"/>
    <dgm:cxn modelId="{F38D4DD9-09FC-4DC1-84B4-07F78D3D974A}" type="presOf" srcId="{80D8F55A-3880-4D78-9D65-A6C1D4108197}" destId="{26EE66FF-E8D9-42B7-B4F6-18B1C6B596F7}" srcOrd="0" destOrd="0" presId="urn:microsoft.com/office/officeart/2018/2/layout/IconVerticalSolidList"/>
    <dgm:cxn modelId="{150485DA-4D93-4CA7-8CBF-09FB29457253}" type="presOf" srcId="{0EE77238-786A-41DA-8CCE-6BCFD07CCD9F}" destId="{6984743D-3DA7-443A-A1DD-37D35C1213F3}" srcOrd="0" destOrd="0" presId="urn:microsoft.com/office/officeart/2018/2/layout/IconVerticalSolidList"/>
    <dgm:cxn modelId="{5DEA1CE7-0F9D-4683-9D2F-DFBB6DD074B3}" type="presOf" srcId="{813DAFDF-52B2-4D00-9354-035CB723095C}" destId="{295E1140-E554-4125-BBC4-68B726B2E314}" srcOrd="0" destOrd="0" presId="urn:microsoft.com/office/officeart/2018/2/layout/IconVerticalSolidList"/>
    <dgm:cxn modelId="{383A51AF-062D-406A-BB71-D72CC75606C9}" type="presParOf" srcId="{6984743D-3DA7-443A-A1DD-37D35C1213F3}" destId="{F99EFE29-35E5-4434-81AD-9A32972A2238}" srcOrd="0" destOrd="0" presId="urn:microsoft.com/office/officeart/2018/2/layout/IconVerticalSolidList"/>
    <dgm:cxn modelId="{ACA326BE-6DC6-4C3E-9019-BCE9EB0B2FB3}" type="presParOf" srcId="{F99EFE29-35E5-4434-81AD-9A32972A2238}" destId="{135F8569-C9D9-4FD3-944D-B69A6014B960}" srcOrd="0" destOrd="0" presId="urn:microsoft.com/office/officeart/2018/2/layout/IconVerticalSolidList"/>
    <dgm:cxn modelId="{6E994F80-CA78-4A7B-A1F9-3702889FB555}" type="presParOf" srcId="{F99EFE29-35E5-4434-81AD-9A32972A2238}" destId="{CE098FFD-2E17-43F7-8DD6-9C23C134D819}" srcOrd="1" destOrd="0" presId="urn:microsoft.com/office/officeart/2018/2/layout/IconVerticalSolidList"/>
    <dgm:cxn modelId="{E2B300C7-273C-468A-BC0A-0329D7FD9BF4}" type="presParOf" srcId="{F99EFE29-35E5-4434-81AD-9A32972A2238}" destId="{6EC1AE14-075C-4E4D-B546-012C05C59683}" srcOrd="2" destOrd="0" presId="urn:microsoft.com/office/officeart/2018/2/layout/IconVerticalSolidList"/>
    <dgm:cxn modelId="{F0EE0488-3BA7-4C08-A006-07A12319383F}" type="presParOf" srcId="{F99EFE29-35E5-4434-81AD-9A32972A2238}" destId="{9F6175B7-3BA4-4161-A059-FC6FD902F763}" srcOrd="3" destOrd="0" presId="urn:microsoft.com/office/officeart/2018/2/layout/IconVerticalSolidList"/>
    <dgm:cxn modelId="{5D3CCFAA-06DE-4E0F-B018-EE8638085DA3}" type="presParOf" srcId="{6984743D-3DA7-443A-A1DD-37D35C1213F3}" destId="{339B1EE4-8C30-455A-B404-593E9F3BD628}" srcOrd="1" destOrd="0" presId="urn:microsoft.com/office/officeart/2018/2/layout/IconVerticalSolidList"/>
    <dgm:cxn modelId="{FAF9E6D3-2272-4397-B59E-E58F45F3A160}" type="presParOf" srcId="{6984743D-3DA7-443A-A1DD-37D35C1213F3}" destId="{C8D4D7B7-720C-4780-8101-A7D45587FCEB}" srcOrd="2" destOrd="0" presId="urn:microsoft.com/office/officeart/2018/2/layout/IconVerticalSolidList"/>
    <dgm:cxn modelId="{BF8DA72D-2BC5-4B36-B585-DA3C0DABB690}" type="presParOf" srcId="{C8D4D7B7-720C-4780-8101-A7D45587FCEB}" destId="{C1015437-50B3-45C5-8FF6-095B4D332F32}" srcOrd="0" destOrd="0" presId="urn:microsoft.com/office/officeart/2018/2/layout/IconVerticalSolidList"/>
    <dgm:cxn modelId="{D68EEE04-A04C-41D9-BBE4-E795EC11D2D4}" type="presParOf" srcId="{C8D4D7B7-720C-4780-8101-A7D45587FCEB}" destId="{E5924C31-576A-4479-A987-BDA2757EF8B3}" srcOrd="1" destOrd="0" presId="urn:microsoft.com/office/officeart/2018/2/layout/IconVerticalSolidList"/>
    <dgm:cxn modelId="{1BB82972-8D16-4112-9DC4-AA928A3B669B}" type="presParOf" srcId="{C8D4D7B7-720C-4780-8101-A7D45587FCEB}" destId="{E99EC9E3-8836-4E38-BE05-927C36535244}" srcOrd="2" destOrd="0" presId="urn:microsoft.com/office/officeart/2018/2/layout/IconVerticalSolidList"/>
    <dgm:cxn modelId="{607DEA54-1030-4AAA-868E-FEFF1E639871}" type="presParOf" srcId="{C8D4D7B7-720C-4780-8101-A7D45587FCEB}" destId="{26EE66FF-E8D9-42B7-B4F6-18B1C6B596F7}" srcOrd="3" destOrd="0" presId="urn:microsoft.com/office/officeart/2018/2/layout/IconVerticalSolidList"/>
    <dgm:cxn modelId="{DD1E4949-B853-431C-BB7F-E4D613B2FDF0}" type="presParOf" srcId="{6984743D-3DA7-443A-A1DD-37D35C1213F3}" destId="{E9D29877-2D96-4153-9FA2-AD9A1415466A}" srcOrd="3" destOrd="0" presId="urn:microsoft.com/office/officeart/2018/2/layout/IconVerticalSolidList"/>
    <dgm:cxn modelId="{20AA1B28-62E7-4EAC-B8E9-401FC300ECA2}" type="presParOf" srcId="{6984743D-3DA7-443A-A1DD-37D35C1213F3}" destId="{BF36E4F9-FB64-4A3B-A6F3-FA9242D7DBF5}" srcOrd="4" destOrd="0" presId="urn:microsoft.com/office/officeart/2018/2/layout/IconVerticalSolidList"/>
    <dgm:cxn modelId="{1FA6D1A3-809B-41E6-94FE-5039B167A8E3}" type="presParOf" srcId="{BF36E4F9-FB64-4A3B-A6F3-FA9242D7DBF5}" destId="{72914127-F789-4A44-BBC5-5C0AEE1343B7}" srcOrd="0" destOrd="0" presId="urn:microsoft.com/office/officeart/2018/2/layout/IconVerticalSolidList"/>
    <dgm:cxn modelId="{8704B24D-6BAE-4026-80C8-1B41140141CA}" type="presParOf" srcId="{BF36E4F9-FB64-4A3B-A6F3-FA9242D7DBF5}" destId="{143B57C5-ABC4-4E69-885F-9D6C2EEE17B6}" srcOrd="1" destOrd="0" presId="urn:microsoft.com/office/officeart/2018/2/layout/IconVerticalSolidList"/>
    <dgm:cxn modelId="{915FB288-764B-4BBC-A269-B75E49D86DDF}" type="presParOf" srcId="{BF36E4F9-FB64-4A3B-A6F3-FA9242D7DBF5}" destId="{738B9572-1B62-4130-B30C-BE8BE56DAAB6}" srcOrd="2" destOrd="0" presId="urn:microsoft.com/office/officeart/2018/2/layout/IconVerticalSolidList"/>
    <dgm:cxn modelId="{35590718-3A10-47BF-8AD4-E5A8645B48D3}" type="presParOf" srcId="{BF36E4F9-FB64-4A3B-A6F3-FA9242D7DBF5}" destId="{295E1140-E554-4125-BBC4-68B726B2E314}"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EEBC61-1E88-4B81-9D5F-F5D9209C126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61CC25D-74C3-472E-ADF2-C406F78D00FD}">
      <dgm:prSet custT="1"/>
      <dgm:spPr>
        <a:solidFill>
          <a:schemeClr val="accent2">
            <a:lumMod val="75000"/>
          </a:schemeClr>
        </a:solidFill>
      </dgm:spPr>
      <dgm:t>
        <a:bodyPr/>
        <a:lstStyle/>
        <a:p>
          <a:r>
            <a:rPr lang="en-US" sz="2800" dirty="0"/>
            <a:t>Company A is building a boiler that is 80 MMBtu. They want to use §106.261 because they do not meet the requirements of §106.183 (max of 40 MMBtu). Can they authorize their boiler under 106.261?</a:t>
          </a:r>
        </a:p>
      </dgm:t>
    </dgm:pt>
    <dgm:pt modelId="{B3248435-618E-406F-A76C-797CF0A7B1CF}" type="parTrans" cxnId="{15367750-CDCA-4CCB-9BB6-59B8B0C3FFC1}">
      <dgm:prSet/>
      <dgm:spPr/>
      <dgm:t>
        <a:bodyPr/>
        <a:lstStyle/>
        <a:p>
          <a:endParaRPr lang="en-US"/>
        </a:p>
      </dgm:t>
    </dgm:pt>
    <dgm:pt modelId="{D4BF7929-CF6D-4816-AD4D-EAE6B5A01240}" type="sibTrans" cxnId="{15367750-CDCA-4CCB-9BB6-59B8B0C3FFC1}">
      <dgm:prSet/>
      <dgm:spPr>
        <a:solidFill>
          <a:srgbClr val="A5DB6F"/>
        </a:solidFill>
      </dgm:spPr>
      <dgm:t>
        <a:bodyPr/>
        <a:lstStyle/>
        <a:p>
          <a:endParaRPr lang="en-US" dirty="0"/>
        </a:p>
      </dgm:t>
    </dgm:pt>
    <dgm:pt modelId="{AA1AF5B7-B96F-4ADB-A396-AA3D95E8BEEA}">
      <dgm:prSet custT="1"/>
      <dgm:spPr>
        <a:solidFill>
          <a:srgbClr val="4472C4"/>
        </a:solidFill>
      </dgm:spPr>
      <dgm:t>
        <a:bodyPr/>
        <a:lstStyle/>
        <a:p>
          <a:endParaRPr lang="en-US" sz="2800" dirty="0">
            <a:solidFill>
              <a:schemeClr val="bg1"/>
            </a:solidFill>
          </a:endParaRPr>
        </a:p>
        <a:p>
          <a:r>
            <a:rPr lang="en-US" sz="2800" dirty="0">
              <a:solidFill>
                <a:schemeClr val="bg1"/>
              </a:solidFill>
            </a:rPr>
            <a:t>No. 	</a:t>
          </a:r>
        </a:p>
        <a:p>
          <a:r>
            <a:rPr lang="en-US" sz="2800" i="1" dirty="0">
              <a:solidFill>
                <a:schemeClr val="bg1"/>
              </a:solidFill>
            </a:rPr>
            <a:t>(1) construction of a facility authorized in another section of this chapter or for which a standard permit is in effect; </a:t>
          </a:r>
        </a:p>
        <a:p>
          <a:r>
            <a:rPr lang="en-US" sz="2300" dirty="0"/>
            <a:t> </a:t>
          </a:r>
        </a:p>
      </dgm:t>
    </dgm:pt>
    <dgm:pt modelId="{B3CE0F5A-E29D-4D07-96A1-41385B9EA08C}" type="parTrans" cxnId="{83983667-5473-4585-B0E9-B3941D585C6D}">
      <dgm:prSet/>
      <dgm:spPr/>
      <dgm:t>
        <a:bodyPr/>
        <a:lstStyle/>
        <a:p>
          <a:endParaRPr lang="en-US"/>
        </a:p>
      </dgm:t>
    </dgm:pt>
    <dgm:pt modelId="{B8D7152D-14BF-42F3-87D1-5123A354F4D9}" type="sibTrans" cxnId="{83983667-5473-4585-B0E9-B3941D585C6D}">
      <dgm:prSet/>
      <dgm:spPr/>
      <dgm:t>
        <a:bodyPr/>
        <a:lstStyle/>
        <a:p>
          <a:endParaRPr lang="en-US"/>
        </a:p>
      </dgm:t>
    </dgm:pt>
    <dgm:pt modelId="{0AE83254-6779-4147-8CAA-27E65CB0AD44}" type="pres">
      <dgm:prSet presAssocID="{E4EEBC61-1E88-4B81-9D5F-F5D9209C1267}" presName="outerComposite" presStyleCnt="0">
        <dgm:presLayoutVars>
          <dgm:chMax val="5"/>
          <dgm:dir/>
          <dgm:resizeHandles val="exact"/>
        </dgm:presLayoutVars>
      </dgm:prSet>
      <dgm:spPr/>
    </dgm:pt>
    <dgm:pt modelId="{C51704EB-66A0-4E4E-BB82-E1036792ADBD}" type="pres">
      <dgm:prSet presAssocID="{E4EEBC61-1E88-4B81-9D5F-F5D9209C1267}" presName="dummyMaxCanvas" presStyleCnt="0">
        <dgm:presLayoutVars/>
      </dgm:prSet>
      <dgm:spPr/>
    </dgm:pt>
    <dgm:pt modelId="{AD267B48-F815-40FF-BBC9-14FBBBED32EC}" type="pres">
      <dgm:prSet presAssocID="{E4EEBC61-1E88-4B81-9D5F-F5D9209C1267}" presName="TwoNodes_1" presStyleLbl="node1" presStyleIdx="0" presStyleCnt="2" custScaleX="100743">
        <dgm:presLayoutVars>
          <dgm:bulletEnabled val="1"/>
        </dgm:presLayoutVars>
      </dgm:prSet>
      <dgm:spPr/>
    </dgm:pt>
    <dgm:pt modelId="{21DC5B2D-CF4F-4BA9-A40C-88554EAEA67C}" type="pres">
      <dgm:prSet presAssocID="{E4EEBC61-1E88-4B81-9D5F-F5D9209C1267}" presName="TwoNodes_2" presStyleLbl="node1" presStyleIdx="1" presStyleCnt="2">
        <dgm:presLayoutVars>
          <dgm:bulletEnabled val="1"/>
        </dgm:presLayoutVars>
      </dgm:prSet>
      <dgm:spPr/>
    </dgm:pt>
    <dgm:pt modelId="{4F3708E9-A820-4662-A4DD-E202C6548422}" type="pres">
      <dgm:prSet presAssocID="{E4EEBC61-1E88-4B81-9D5F-F5D9209C1267}" presName="TwoConn_1-2" presStyleLbl="fgAccFollowNode1" presStyleIdx="0" presStyleCnt="1" custScaleX="174987" custScaleY="182268" custLinFactNeighborX="30350" custLinFactNeighborY="1858">
        <dgm:presLayoutVars>
          <dgm:bulletEnabled val="1"/>
        </dgm:presLayoutVars>
      </dgm:prSet>
      <dgm:spPr/>
    </dgm:pt>
    <dgm:pt modelId="{275FD4EE-00A0-47E6-974E-2D569F35E09A}" type="pres">
      <dgm:prSet presAssocID="{E4EEBC61-1E88-4B81-9D5F-F5D9209C1267}" presName="TwoNodes_1_text" presStyleLbl="node1" presStyleIdx="1" presStyleCnt="2">
        <dgm:presLayoutVars>
          <dgm:bulletEnabled val="1"/>
        </dgm:presLayoutVars>
      </dgm:prSet>
      <dgm:spPr/>
    </dgm:pt>
    <dgm:pt modelId="{3CA84084-8FF7-43B6-8433-69A8BF1E2C83}" type="pres">
      <dgm:prSet presAssocID="{E4EEBC61-1E88-4B81-9D5F-F5D9209C1267}" presName="TwoNodes_2_text" presStyleLbl="node1" presStyleIdx="1" presStyleCnt="2">
        <dgm:presLayoutVars>
          <dgm:bulletEnabled val="1"/>
        </dgm:presLayoutVars>
      </dgm:prSet>
      <dgm:spPr/>
    </dgm:pt>
  </dgm:ptLst>
  <dgm:cxnLst>
    <dgm:cxn modelId="{EF543C1F-EC54-40FA-B25C-C1DE78B3DEEF}" type="presOf" srcId="{C61CC25D-74C3-472E-ADF2-C406F78D00FD}" destId="{275FD4EE-00A0-47E6-974E-2D569F35E09A}" srcOrd="1" destOrd="0" presId="urn:microsoft.com/office/officeart/2005/8/layout/vProcess5"/>
    <dgm:cxn modelId="{E9C91823-A705-474B-AEC1-C009A8B009D1}" type="presOf" srcId="{AA1AF5B7-B96F-4ADB-A396-AA3D95E8BEEA}" destId="{21DC5B2D-CF4F-4BA9-A40C-88554EAEA67C}" srcOrd="0" destOrd="0" presId="urn:microsoft.com/office/officeart/2005/8/layout/vProcess5"/>
    <dgm:cxn modelId="{83983667-5473-4585-B0E9-B3941D585C6D}" srcId="{E4EEBC61-1E88-4B81-9D5F-F5D9209C1267}" destId="{AA1AF5B7-B96F-4ADB-A396-AA3D95E8BEEA}" srcOrd="1" destOrd="0" parTransId="{B3CE0F5A-E29D-4D07-96A1-41385B9EA08C}" sibTransId="{B8D7152D-14BF-42F3-87D1-5123A354F4D9}"/>
    <dgm:cxn modelId="{BC2A426A-05EB-4B52-B68E-6A630EF258A9}" type="presOf" srcId="{C61CC25D-74C3-472E-ADF2-C406F78D00FD}" destId="{AD267B48-F815-40FF-BBC9-14FBBBED32EC}" srcOrd="0" destOrd="0" presId="urn:microsoft.com/office/officeart/2005/8/layout/vProcess5"/>
    <dgm:cxn modelId="{15367750-CDCA-4CCB-9BB6-59B8B0C3FFC1}" srcId="{E4EEBC61-1E88-4B81-9D5F-F5D9209C1267}" destId="{C61CC25D-74C3-472E-ADF2-C406F78D00FD}" srcOrd="0" destOrd="0" parTransId="{B3248435-618E-406F-A76C-797CF0A7B1CF}" sibTransId="{D4BF7929-CF6D-4816-AD4D-EAE6B5A01240}"/>
    <dgm:cxn modelId="{28E3B3D7-CAE8-4D26-98F9-D16F60296973}" type="presOf" srcId="{D4BF7929-CF6D-4816-AD4D-EAE6B5A01240}" destId="{4F3708E9-A820-4662-A4DD-E202C6548422}" srcOrd="0" destOrd="0" presId="urn:microsoft.com/office/officeart/2005/8/layout/vProcess5"/>
    <dgm:cxn modelId="{95AD4EE9-E33D-43A5-9F54-9670466D971A}" type="presOf" srcId="{E4EEBC61-1E88-4B81-9D5F-F5D9209C1267}" destId="{0AE83254-6779-4147-8CAA-27E65CB0AD44}" srcOrd="0" destOrd="0" presId="urn:microsoft.com/office/officeart/2005/8/layout/vProcess5"/>
    <dgm:cxn modelId="{660BA1F5-96C9-4E26-BB6D-FBA222D334A3}" type="presOf" srcId="{AA1AF5B7-B96F-4ADB-A396-AA3D95E8BEEA}" destId="{3CA84084-8FF7-43B6-8433-69A8BF1E2C83}" srcOrd="1" destOrd="0" presId="urn:microsoft.com/office/officeart/2005/8/layout/vProcess5"/>
    <dgm:cxn modelId="{EBE629FE-4E69-4914-A14C-DFEC1C2B64D1}" type="presParOf" srcId="{0AE83254-6779-4147-8CAA-27E65CB0AD44}" destId="{C51704EB-66A0-4E4E-BB82-E1036792ADBD}" srcOrd="0" destOrd="0" presId="urn:microsoft.com/office/officeart/2005/8/layout/vProcess5"/>
    <dgm:cxn modelId="{59318902-2B8C-4259-B30F-AFC2FAF51131}" type="presParOf" srcId="{0AE83254-6779-4147-8CAA-27E65CB0AD44}" destId="{AD267B48-F815-40FF-BBC9-14FBBBED32EC}" srcOrd="1" destOrd="0" presId="urn:microsoft.com/office/officeart/2005/8/layout/vProcess5"/>
    <dgm:cxn modelId="{1D5D90E1-1D97-421C-84C9-EDE219A559CE}" type="presParOf" srcId="{0AE83254-6779-4147-8CAA-27E65CB0AD44}" destId="{21DC5B2D-CF4F-4BA9-A40C-88554EAEA67C}" srcOrd="2" destOrd="0" presId="urn:microsoft.com/office/officeart/2005/8/layout/vProcess5"/>
    <dgm:cxn modelId="{29EC0E86-B29A-4266-AE8C-8EAB61C0E017}" type="presParOf" srcId="{0AE83254-6779-4147-8CAA-27E65CB0AD44}" destId="{4F3708E9-A820-4662-A4DD-E202C6548422}" srcOrd="3" destOrd="0" presId="urn:microsoft.com/office/officeart/2005/8/layout/vProcess5"/>
    <dgm:cxn modelId="{26CA81AC-CB19-4B46-B952-4DD625E40723}" type="presParOf" srcId="{0AE83254-6779-4147-8CAA-27E65CB0AD44}" destId="{275FD4EE-00A0-47E6-974E-2D569F35E09A}" srcOrd="4" destOrd="0" presId="urn:microsoft.com/office/officeart/2005/8/layout/vProcess5"/>
    <dgm:cxn modelId="{29FEA208-A6BE-4757-8B6C-3E14F19D633E}" type="presParOf" srcId="{0AE83254-6779-4147-8CAA-27E65CB0AD44}" destId="{3CA84084-8FF7-43B6-8433-69A8BF1E2C8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3F8139-7A78-4B60-B7D8-E9156A20663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118DB8D-843C-49D4-A8AE-79DB461475A5}">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106.261(a)(2)</a:t>
          </a:r>
        </a:p>
      </dgm:t>
    </dgm:pt>
    <dgm:pt modelId="{50D009CF-C1FD-4FD4-A3D5-697C50915795}" type="parTrans" cxnId="{B22AC5EA-2647-4595-9112-5DC63B274D26}">
      <dgm:prSet/>
      <dgm:spPr/>
      <dgm:t>
        <a:bodyPr/>
        <a:lstStyle/>
        <a:p>
          <a:endParaRPr lang="en-US"/>
        </a:p>
      </dgm:t>
    </dgm:pt>
    <dgm:pt modelId="{E5EDF8FE-F836-4CCD-91E1-3B428314CCC2}" type="sibTrans" cxnId="{B22AC5EA-2647-4595-9112-5DC63B274D26}">
      <dgm:prSet/>
      <dgm:spPr/>
      <dgm:t>
        <a:bodyPr/>
        <a:lstStyle/>
        <a:p>
          <a:endParaRPr lang="en-US"/>
        </a:p>
      </dgm:t>
    </dgm:pt>
    <dgm:pt modelId="{ABAB0A26-A722-4FB3-A5D5-6E20C6FD1A96}">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106.262(a)(2)</a:t>
          </a:r>
        </a:p>
      </dgm:t>
    </dgm:pt>
    <dgm:pt modelId="{917F674D-7C53-4E8F-890F-49412BB2D55C}" type="parTrans" cxnId="{83CABE59-D936-4D9E-BF90-28AA36BFDD81}">
      <dgm:prSet/>
      <dgm:spPr/>
      <dgm:t>
        <a:bodyPr/>
        <a:lstStyle/>
        <a:p>
          <a:endParaRPr lang="en-US"/>
        </a:p>
      </dgm:t>
    </dgm:pt>
    <dgm:pt modelId="{6349B61D-AC09-45DE-BD21-D0EAC2ED70CB}" type="sibTrans" cxnId="{83CABE59-D936-4D9E-BF90-28AA36BFDD81}">
      <dgm:prSet/>
      <dgm:spPr/>
      <dgm:t>
        <a:bodyPr/>
        <a:lstStyle/>
        <a:p>
          <a:endParaRPr lang="en-US"/>
        </a:p>
      </dgm:t>
    </dgm:pt>
    <dgm:pt modelId="{7F7EC118-0F9A-44F1-8633-C3878E53EA6B}">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106.261(a)(3)</a:t>
          </a:r>
        </a:p>
      </dgm:t>
    </dgm:pt>
    <dgm:pt modelId="{0C46844B-64EB-4FB5-8A4C-70EA3BB3F9FD}" type="parTrans" cxnId="{28BF288E-E541-4EE8-A01B-18B5964773AB}">
      <dgm:prSet/>
      <dgm:spPr/>
      <dgm:t>
        <a:bodyPr/>
        <a:lstStyle/>
        <a:p>
          <a:endParaRPr lang="en-US"/>
        </a:p>
      </dgm:t>
    </dgm:pt>
    <dgm:pt modelId="{EA3E10BE-D507-4AE9-9C65-A6FF42BF5BF3}" type="sibTrans" cxnId="{28BF288E-E541-4EE8-A01B-18B5964773AB}">
      <dgm:prSet/>
      <dgm:spPr/>
      <dgm:t>
        <a:bodyPr/>
        <a:lstStyle/>
        <a:p>
          <a:endParaRPr lang="en-US"/>
        </a:p>
      </dgm:t>
    </dgm:pt>
    <dgm:pt modelId="{B7225AB7-CA11-46EF-8C06-1E1DE0727A2B}" type="pres">
      <dgm:prSet presAssocID="{C13F8139-7A78-4B60-B7D8-E9156A206637}" presName="CompostProcess" presStyleCnt="0">
        <dgm:presLayoutVars>
          <dgm:dir/>
          <dgm:resizeHandles val="exact"/>
        </dgm:presLayoutVars>
      </dgm:prSet>
      <dgm:spPr/>
    </dgm:pt>
    <dgm:pt modelId="{62EB9EE5-2C44-4F6A-8242-7996D716821A}" type="pres">
      <dgm:prSet presAssocID="{C13F8139-7A78-4B60-B7D8-E9156A206637}" presName="arrow" presStyleLbl="bgShp" presStyleIdx="0" presStyleCnt="1" custScaleX="117647"/>
      <dgm:spPr>
        <a:solidFill>
          <a:srgbClr val="A5DB6F"/>
        </a:solidFill>
      </dgm:spPr>
    </dgm:pt>
    <dgm:pt modelId="{66013C49-F61F-45D3-8603-5EF7514BFF4E}" type="pres">
      <dgm:prSet presAssocID="{C13F8139-7A78-4B60-B7D8-E9156A206637}" presName="linearProcess" presStyleCnt="0"/>
      <dgm:spPr/>
    </dgm:pt>
    <dgm:pt modelId="{4FD7792C-7B76-4A1F-B46F-2F108D7E947D}" type="pres">
      <dgm:prSet presAssocID="{6118DB8D-843C-49D4-A8AE-79DB461475A5}" presName="textNode" presStyleLbl="node1" presStyleIdx="0" presStyleCnt="3" custScaleX="85352" custLinFactNeighborX="-29653">
        <dgm:presLayoutVars>
          <dgm:bulletEnabled val="1"/>
        </dgm:presLayoutVars>
      </dgm:prSet>
      <dgm:spPr/>
    </dgm:pt>
    <dgm:pt modelId="{B9068EFE-A7D4-4FA9-8079-BB2352B05513}" type="pres">
      <dgm:prSet presAssocID="{E5EDF8FE-F836-4CCD-91E1-3B428314CCC2}" presName="sibTrans" presStyleCnt="0"/>
      <dgm:spPr/>
    </dgm:pt>
    <dgm:pt modelId="{5FD40902-3C9C-4071-85BD-A8ECB01F9C0A}" type="pres">
      <dgm:prSet presAssocID="{ABAB0A26-A722-4FB3-A5D5-6E20C6FD1A96}" presName="textNode" presStyleLbl="node1" presStyleIdx="1" presStyleCnt="3" custScaleX="91847" custLinFactNeighborX="-92038">
        <dgm:presLayoutVars>
          <dgm:bulletEnabled val="1"/>
        </dgm:presLayoutVars>
      </dgm:prSet>
      <dgm:spPr/>
    </dgm:pt>
    <dgm:pt modelId="{588070FE-709F-4314-A916-BD589E340301}" type="pres">
      <dgm:prSet presAssocID="{6349B61D-AC09-45DE-BD21-D0EAC2ED70CB}" presName="sibTrans" presStyleCnt="0"/>
      <dgm:spPr/>
    </dgm:pt>
    <dgm:pt modelId="{DFB97B37-E397-4405-8077-7DCC3DCC8756}" type="pres">
      <dgm:prSet presAssocID="{7F7EC118-0F9A-44F1-8633-C3878E53EA6B}" presName="textNode" presStyleLbl="node1" presStyleIdx="2" presStyleCnt="3" custScaleX="87653" custLinFactX="-11765" custLinFactNeighborX="-100000">
        <dgm:presLayoutVars>
          <dgm:bulletEnabled val="1"/>
        </dgm:presLayoutVars>
      </dgm:prSet>
      <dgm:spPr/>
    </dgm:pt>
  </dgm:ptLst>
  <dgm:cxnLst>
    <dgm:cxn modelId="{C49B730E-9499-419C-81D6-2F0DFF387977}" type="presOf" srcId="{7F7EC118-0F9A-44F1-8633-C3878E53EA6B}" destId="{DFB97B37-E397-4405-8077-7DCC3DCC8756}" srcOrd="0" destOrd="0" presId="urn:microsoft.com/office/officeart/2005/8/layout/hProcess9"/>
    <dgm:cxn modelId="{3CC9B135-6913-4474-91DD-503C229AE093}" type="presOf" srcId="{6118DB8D-843C-49D4-A8AE-79DB461475A5}" destId="{4FD7792C-7B76-4A1F-B46F-2F108D7E947D}" srcOrd="0" destOrd="0" presId="urn:microsoft.com/office/officeart/2005/8/layout/hProcess9"/>
    <dgm:cxn modelId="{83CABE59-D936-4D9E-BF90-28AA36BFDD81}" srcId="{C13F8139-7A78-4B60-B7D8-E9156A206637}" destId="{ABAB0A26-A722-4FB3-A5D5-6E20C6FD1A96}" srcOrd="1" destOrd="0" parTransId="{917F674D-7C53-4E8F-890F-49412BB2D55C}" sibTransId="{6349B61D-AC09-45DE-BD21-D0EAC2ED70CB}"/>
    <dgm:cxn modelId="{28BF288E-E541-4EE8-A01B-18B5964773AB}" srcId="{C13F8139-7A78-4B60-B7D8-E9156A206637}" destId="{7F7EC118-0F9A-44F1-8633-C3878E53EA6B}" srcOrd="2" destOrd="0" parTransId="{0C46844B-64EB-4FB5-8A4C-70EA3BB3F9FD}" sibTransId="{EA3E10BE-D507-4AE9-9C65-A6FF42BF5BF3}"/>
    <dgm:cxn modelId="{75C392B1-B8F8-4061-8C6A-C42DC10756CA}" type="presOf" srcId="{C13F8139-7A78-4B60-B7D8-E9156A206637}" destId="{B7225AB7-CA11-46EF-8C06-1E1DE0727A2B}" srcOrd="0" destOrd="0" presId="urn:microsoft.com/office/officeart/2005/8/layout/hProcess9"/>
    <dgm:cxn modelId="{BBBF54C0-7419-48EF-9B75-8540F0B46E22}" type="presOf" srcId="{ABAB0A26-A722-4FB3-A5D5-6E20C6FD1A96}" destId="{5FD40902-3C9C-4071-85BD-A8ECB01F9C0A}" srcOrd="0" destOrd="0" presId="urn:microsoft.com/office/officeart/2005/8/layout/hProcess9"/>
    <dgm:cxn modelId="{B22AC5EA-2647-4595-9112-5DC63B274D26}" srcId="{C13F8139-7A78-4B60-B7D8-E9156A206637}" destId="{6118DB8D-843C-49D4-A8AE-79DB461475A5}" srcOrd="0" destOrd="0" parTransId="{50D009CF-C1FD-4FD4-A3D5-697C50915795}" sibTransId="{E5EDF8FE-F836-4CCD-91E1-3B428314CCC2}"/>
    <dgm:cxn modelId="{12AECDAC-A204-48AE-B9CA-B042EE4B2971}" type="presParOf" srcId="{B7225AB7-CA11-46EF-8C06-1E1DE0727A2B}" destId="{62EB9EE5-2C44-4F6A-8242-7996D716821A}" srcOrd="0" destOrd="0" presId="urn:microsoft.com/office/officeart/2005/8/layout/hProcess9"/>
    <dgm:cxn modelId="{64EC8021-4886-40E0-BEDA-422C56E4E3B6}" type="presParOf" srcId="{B7225AB7-CA11-46EF-8C06-1E1DE0727A2B}" destId="{66013C49-F61F-45D3-8603-5EF7514BFF4E}" srcOrd="1" destOrd="0" presId="urn:microsoft.com/office/officeart/2005/8/layout/hProcess9"/>
    <dgm:cxn modelId="{B8FC6C1E-775F-467E-9ADB-79F67A31B433}" type="presParOf" srcId="{66013C49-F61F-45D3-8603-5EF7514BFF4E}" destId="{4FD7792C-7B76-4A1F-B46F-2F108D7E947D}" srcOrd="0" destOrd="0" presId="urn:microsoft.com/office/officeart/2005/8/layout/hProcess9"/>
    <dgm:cxn modelId="{E0F81A62-5406-4564-A5CE-8BFACD97998F}" type="presParOf" srcId="{66013C49-F61F-45D3-8603-5EF7514BFF4E}" destId="{B9068EFE-A7D4-4FA9-8079-BB2352B05513}" srcOrd="1" destOrd="0" presId="urn:microsoft.com/office/officeart/2005/8/layout/hProcess9"/>
    <dgm:cxn modelId="{AA82367C-6CDF-4ACA-8DDA-E99545788440}" type="presParOf" srcId="{66013C49-F61F-45D3-8603-5EF7514BFF4E}" destId="{5FD40902-3C9C-4071-85BD-A8ECB01F9C0A}" srcOrd="2" destOrd="0" presId="urn:microsoft.com/office/officeart/2005/8/layout/hProcess9"/>
    <dgm:cxn modelId="{B9AEEC48-93D3-492D-BE27-C95D4EE283D8}" type="presParOf" srcId="{66013C49-F61F-45D3-8603-5EF7514BFF4E}" destId="{588070FE-709F-4314-A916-BD589E340301}" srcOrd="3" destOrd="0" presId="urn:microsoft.com/office/officeart/2005/8/layout/hProcess9"/>
    <dgm:cxn modelId="{65532A18-6974-42CD-B62E-D60CC1750393}" type="presParOf" srcId="{66013C49-F61F-45D3-8603-5EF7514BFF4E}" destId="{DFB97B37-E397-4405-8077-7DCC3DCC87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3F8139-7A78-4B60-B7D8-E9156A20663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118DB8D-843C-49D4-A8AE-79DB461475A5}">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106.261(a)(2)</a:t>
          </a:r>
        </a:p>
      </dgm:t>
    </dgm:pt>
    <dgm:pt modelId="{50D009CF-C1FD-4FD4-A3D5-697C50915795}" type="parTrans" cxnId="{B22AC5EA-2647-4595-9112-5DC63B274D26}">
      <dgm:prSet/>
      <dgm:spPr/>
      <dgm:t>
        <a:bodyPr/>
        <a:lstStyle/>
        <a:p>
          <a:endParaRPr lang="en-US"/>
        </a:p>
      </dgm:t>
    </dgm:pt>
    <dgm:pt modelId="{E5EDF8FE-F836-4CCD-91E1-3B428314CCC2}" type="sibTrans" cxnId="{B22AC5EA-2647-4595-9112-5DC63B274D26}">
      <dgm:prSet/>
      <dgm:spPr/>
      <dgm:t>
        <a:bodyPr/>
        <a:lstStyle/>
        <a:p>
          <a:endParaRPr lang="en-US"/>
        </a:p>
      </dgm:t>
    </dgm:pt>
    <dgm:pt modelId="{ABAB0A26-A722-4FB3-A5D5-6E20C6FD1A96}">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106.262(a)(2)</a:t>
          </a:r>
        </a:p>
      </dgm:t>
    </dgm:pt>
    <dgm:pt modelId="{917F674D-7C53-4E8F-890F-49412BB2D55C}" type="parTrans" cxnId="{83CABE59-D936-4D9E-BF90-28AA36BFDD81}">
      <dgm:prSet/>
      <dgm:spPr/>
      <dgm:t>
        <a:bodyPr/>
        <a:lstStyle/>
        <a:p>
          <a:endParaRPr lang="en-US"/>
        </a:p>
      </dgm:t>
    </dgm:pt>
    <dgm:pt modelId="{6349B61D-AC09-45DE-BD21-D0EAC2ED70CB}" type="sibTrans" cxnId="{83CABE59-D936-4D9E-BF90-28AA36BFDD81}">
      <dgm:prSet/>
      <dgm:spPr/>
      <dgm:t>
        <a:bodyPr/>
        <a:lstStyle/>
        <a:p>
          <a:endParaRPr lang="en-US"/>
        </a:p>
      </dgm:t>
    </dgm:pt>
    <dgm:pt modelId="{7F7EC118-0F9A-44F1-8633-C3878E53EA6B}">
      <dgm:prSet custT="1"/>
      <dgm:spPr>
        <a:solidFill>
          <a:srgbClr val="C5E8A2"/>
        </a:solidFill>
      </dgm:spPr>
      <dgm:t>
        <a:bodyPr/>
        <a:lstStyle/>
        <a:p>
          <a:pPr rtl="0"/>
          <a:r>
            <a:rPr lang="en-US" sz="3200" b="1" dirty="0">
              <a:solidFill>
                <a:schemeClr val="tx1"/>
              </a:solidFill>
              <a:latin typeface="Calibri"/>
            </a:rPr>
            <a:t>§</a:t>
          </a:r>
          <a:r>
            <a:rPr lang="en-US" sz="3200" b="1" dirty="0">
              <a:solidFill>
                <a:schemeClr val="tx1"/>
              </a:solidFill>
            </a:rPr>
            <a:t>106.261(a)(3)</a:t>
          </a:r>
        </a:p>
      </dgm:t>
    </dgm:pt>
    <dgm:pt modelId="{0C46844B-64EB-4FB5-8A4C-70EA3BB3F9FD}" type="parTrans" cxnId="{28BF288E-E541-4EE8-A01B-18B5964773AB}">
      <dgm:prSet/>
      <dgm:spPr/>
      <dgm:t>
        <a:bodyPr/>
        <a:lstStyle/>
        <a:p>
          <a:endParaRPr lang="en-US"/>
        </a:p>
      </dgm:t>
    </dgm:pt>
    <dgm:pt modelId="{EA3E10BE-D507-4AE9-9C65-A6FF42BF5BF3}" type="sibTrans" cxnId="{28BF288E-E541-4EE8-A01B-18B5964773AB}">
      <dgm:prSet/>
      <dgm:spPr/>
      <dgm:t>
        <a:bodyPr/>
        <a:lstStyle/>
        <a:p>
          <a:endParaRPr lang="en-US"/>
        </a:p>
      </dgm:t>
    </dgm:pt>
    <dgm:pt modelId="{B7225AB7-CA11-46EF-8C06-1E1DE0727A2B}" type="pres">
      <dgm:prSet presAssocID="{C13F8139-7A78-4B60-B7D8-E9156A206637}" presName="CompostProcess" presStyleCnt="0">
        <dgm:presLayoutVars>
          <dgm:dir/>
          <dgm:resizeHandles val="exact"/>
        </dgm:presLayoutVars>
      </dgm:prSet>
      <dgm:spPr/>
    </dgm:pt>
    <dgm:pt modelId="{62EB9EE5-2C44-4F6A-8242-7996D716821A}" type="pres">
      <dgm:prSet presAssocID="{C13F8139-7A78-4B60-B7D8-E9156A206637}" presName="arrow" presStyleLbl="bgShp" presStyleIdx="0" presStyleCnt="1" custScaleX="117647"/>
      <dgm:spPr>
        <a:solidFill>
          <a:srgbClr val="A5DB6F"/>
        </a:solidFill>
      </dgm:spPr>
    </dgm:pt>
    <dgm:pt modelId="{66013C49-F61F-45D3-8603-5EF7514BFF4E}" type="pres">
      <dgm:prSet presAssocID="{C13F8139-7A78-4B60-B7D8-E9156A206637}" presName="linearProcess" presStyleCnt="0"/>
      <dgm:spPr/>
    </dgm:pt>
    <dgm:pt modelId="{4FD7792C-7B76-4A1F-B46F-2F108D7E947D}" type="pres">
      <dgm:prSet presAssocID="{6118DB8D-843C-49D4-A8AE-79DB461475A5}" presName="textNode" presStyleLbl="node1" presStyleIdx="0" presStyleCnt="3" custScaleX="85352" custLinFactNeighborX="-29653">
        <dgm:presLayoutVars>
          <dgm:bulletEnabled val="1"/>
        </dgm:presLayoutVars>
      </dgm:prSet>
      <dgm:spPr/>
    </dgm:pt>
    <dgm:pt modelId="{B9068EFE-A7D4-4FA9-8079-BB2352B05513}" type="pres">
      <dgm:prSet presAssocID="{E5EDF8FE-F836-4CCD-91E1-3B428314CCC2}" presName="sibTrans" presStyleCnt="0"/>
      <dgm:spPr/>
    </dgm:pt>
    <dgm:pt modelId="{5FD40902-3C9C-4071-85BD-A8ECB01F9C0A}" type="pres">
      <dgm:prSet presAssocID="{ABAB0A26-A722-4FB3-A5D5-6E20C6FD1A96}" presName="textNode" presStyleLbl="node1" presStyleIdx="1" presStyleCnt="3" custScaleX="91847" custLinFactNeighborX="-92038">
        <dgm:presLayoutVars>
          <dgm:bulletEnabled val="1"/>
        </dgm:presLayoutVars>
      </dgm:prSet>
      <dgm:spPr/>
    </dgm:pt>
    <dgm:pt modelId="{588070FE-709F-4314-A916-BD589E340301}" type="pres">
      <dgm:prSet presAssocID="{6349B61D-AC09-45DE-BD21-D0EAC2ED70CB}" presName="sibTrans" presStyleCnt="0"/>
      <dgm:spPr/>
    </dgm:pt>
    <dgm:pt modelId="{DFB97B37-E397-4405-8077-7DCC3DCC8756}" type="pres">
      <dgm:prSet presAssocID="{7F7EC118-0F9A-44F1-8633-C3878E53EA6B}" presName="textNode" presStyleLbl="node1" presStyleIdx="2" presStyleCnt="3" custScaleX="87653" custLinFactX="-11765" custLinFactNeighborX="-100000">
        <dgm:presLayoutVars>
          <dgm:bulletEnabled val="1"/>
        </dgm:presLayoutVars>
      </dgm:prSet>
      <dgm:spPr/>
    </dgm:pt>
  </dgm:ptLst>
  <dgm:cxnLst>
    <dgm:cxn modelId="{A01F0255-759B-4067-8206-B48D86F47D0E}" type="presOf" srcId="{C13F8139-7A78-4B60-B7D8-E9156A206637}" destId="{B7225AB7-CA11-46EF-8C06-1E1DE0727A2B}" srcOrd="0" destOrd="0" presId="urn:microsoft.com/office/officeart/2005/8/layout/hProcess9"/>
    <dgm:cxn modelId="{83CABE59-D936-4D9E-BF90-28AA36BFDD81}" srcId="{C13F8139-7A78-4B60-B7D8-E9156A206637}" destId="{ABAB0A26-A722-4FB3-A5D5-6E20C6FD1A96}" srcOrd="1" destOrd="0" parTransId="{917F674D-7C53-4E8F-890F-49412BB2D55C}" sibTransId="{6349B61D-AC09-45DE-BD21-D0EAC2ED70CB}"/>
    <dgm:cxn modelId="{28BF288E-E541-4EE8-A01B-18B5964773AB}" srcId="{C13F8139-7A78-4B60-B7D8-E9156A206637}" destId="{7F7EC118-0F9A-44F1-8633-C3878E53EA6B}" srcOrd="2" destOrd="0" parTransId="{0C46844B-64EB-4FB5-8A4C-70EA3BB3F9FD}" sibTransId="{EA3E10BE-D507-4AE9-9C65-A6FF42BF5BF3}"/>
    <dgm:cxn modelId="{B6310892-C99C-4E22-8D77-A3B53A806D35}" type="presOf" srcId="{6118DB8D-843C-49D4-A8AE-79DB461475A5}" destId="{4FD7792C-7B76-4A1F-B46F-2F108D7E947D}" srcOrd="0" destOrd="0" presId="urn:microsoft.com/office/officeart/2005/8/layout/hProcess9"/>
    <dgm:cxn modelId="{68CA479C-97F9-4054-8E07-4AF0ABBA8415}" type="presOf" srcId="{7F7EC118-0F9A-44F1-8633-C3878E53EA6B}" destId="{DFB97B37-E397-4405-8077-7DCC3DCC8756}" srcOrd="0" destOrd="0" presId="urn:microsoft.com/office/officeart/2005/8/layout/hProcess9"/>
    <dgm:cxn modelId="{B22AC5EA-2647-4595-9112-5DC63B274D26}" srcId="{C13F8139-7A78-4B60-B7D8-E9156A206637}" destId="{6118DB8D-843C-49D4-A8AE-79DB461475A5}" srcOrd="0" destOrd="0" parTransId="{50D009CF-C1FD-4FD4-A3D5-697C50915795}" sibTransId="{E5EDF8FE-F836-4CCD-91E1-3B428314CCC2}"/>
    <dgm:cxn modelId="{5C4CD2F4-0B4B-4FA8-B8E3-70B6E2D34CA0}" type="presOf" srcId="{ABAB0A26-A722-4FB3-A5D5-6E20C6FD1A96}" destId="{5FD40902-3C9C-4071-85BD-A8ECB01F9C0A}" srcOrd="0" destOrd="0" presId="urn:microsoft.com/office/officeart/2005/8/layout/hProcess9"/>
    <dgm:cxn modelId="{6EE6C436-4C7C-4886-964D-841F8B651B8C}" type="presParOf" srcId="{B7225AB7-CA11-46EF-8C06-1E1DE0727A2B}" destId="{62EB9EE5-2C44-4F6A-8242-7996D716821A}" srcOrd="0" destOrd="0" presId="urn:microsoft.com/office/officeart/2005/8/layout/hProcess9"/>
    <dgm:cxn modelId="{62B54981-5E60-4EA2-BBBD-CE5B7CB7DBD5}" type="presParOf" srcId="{B7225AB7-CA11-46EF-8C06-1E1DE0727A2B}" destId="{66013C49-F61F-45D3-8603-5EF7514BFF4E}" srcOrd="1" destOrd="0" presId="urn:microsoft.com/office/officeart/2005/8/layout/hProcess9"/>
    <dgm:cxn modelId="{8638E5B0-9323-4B7D-A6DD-6F968F5DC862}" type="presParOf" srcId="{66013C49-F61F-45D3-8603-5EF7514BFF4E}" destId="{4FD7792C-7B76-4A1F-B46F-2F108D7E947D}" srcOrd="0" destOrd="0" presId="urn:microsoft.com/office/officeart/2005/8/layout/hProcess9"/>
    <dgm:cxn modelId="{47BB049B-725D-4E9B-8CF4-7A0F26F9699D}" type="presParOf" srcId="{66013C49-F61F-45D3-8603-5EF7514BFF4E}" destId="{B9068EFE-A7D4-4FA9-8079-BB2352B05513}" srcOrd="1" destOrd="0" presId="urn:microsoft.com/office/officeart/2005/8/layout/hProcess9"/>
    <dgm:cxn modelId="{660178EB-17EA-430C-8818-AEAC104252B2}" type="presParOf" srcId="{66013C49-F61F-45D3-8603-5EF7514BFF4E}" destId="{5FD40902-3C9C-4071-85BD-A8ECB01F9C0A}" srcOrd="2" destOrd="0" presId="urn:microsoft.com/office/officeart/2005/8/layout/hProcess9"/>
    <dgm:cxn modelId="{0BC7A79F-BC9E-49DF-B97F-628BC8F29466}" type="presParOf" srcId="{66013C49-F61F-45D3-8603-5EF7514BFF4E}" destId="{588070FE-709F-4314-A916-BD589E340301}" srcOrd="3" destOrd="0" presId="urn:microsoft.com/office/officeart/2005/8/layout/hProcess9"/>
    <dgm:cxn modelId="{B7116169-7C59-4399-A85B-B830AD5C611C}" type="presParOf" srcId="{66013C49-F61F-45D3-8603-5EF7514BFF4E}" destId="{DFB97B37-E397-4405-8077-7DCC3DCC87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AC754E-8724-487D-86CA-7DCF3F016860}"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950E6514-8019-475E-B114-8CBA73CB12B8}">
      <dgm:prSet custT="1"/>
      <dgm:spPr>
        <a:solidFill>
          <a:schemeClr val="accent6">
            <a:lumMod val="75000"/>
          </a:schemeClr>
        </a:solidFill>
      </dgm:spPr>
      <dgm:t>
        <a:bodyPr/>
        <a:lstStyle/>
        <a:p>
          <a:r>
            <a:rPr lang="en-US" sz="2800" dirty="0"/>
            <a:t>Note that the total speciated chemicals must match the emission total on the summary table. Situations with worst-case chemicals need to be explained.</a:t>
          </a:r>
        </a:p>
      </dgm:t>
    </dgm:pt>
    <dgm:pt modelId="{5577DC10-3FF0-49E0-A018-4AE80937A732}" type="parTrans" cxnId="{0406ECFB-DF2F-4249-8DD9-FBC83AFCA654}">
      <dgm:prSet/>
      <dgm:spPr/>
      <dgm:t>
        <a:bodyPr/>
        <a:lstStyle/>
        <a:p>
          <a:endParaRPr lang="en-US"/>
        </a:p>
      </dgm:t>
    </dgm:pt>
    <dgm:pt modelId="{BA8D55D6-5495-45FD-BDC7-47AADFF30C95}" type="sibTrans" cxnId="{0406ECFB-DF2F-4249-8DD9-FBC83AFCA654}">
      <dgm:prSet/>
      <dgm:spPr/>
      <dgm:t>
        <a:bodyPr/>
        <a:lstStyle/>
        <a:p>
          <a:endParaRPr lang="en-US"/>
        </a:p>
      </dgm:t>
    </dgm:pt>
    <dgm:pt modelId="{514E5C8A-FE4E-478E-AA6F-CFC031B172D3}">
      <dgm:prSet custT="1"/>
      <dgm:spPr>
        <a:solidFill>
          <a:schemeClr val="accent6">
            <a:lumMod val="75000"/>
          </a:schemeClr>
        </a:solidFill>
      </dgm:spPr>
      <dgm:t>
        <a:bodyPr/>
        <a:lstStyle/>
        <a:p>
          <a:r>
            <a:rPr lang="en-US" sz="2800" dirty="0"/>
            <a:t>§§ 106.261/262 Table</a:t>
          </a:r>
        </a:p>
      </dgm:t>
    </dgm:pt>
    <dgm:pt modelId="{CE0DD8B4-2FD4-4731-853F-28C01501B6D4}" type="parTrans" cxnId="{43DDAC2F-1F20-461D-9D2A-0EB5CAC5961F}">
      <dgm:prSet/>
      <dgm:spPr/>
      <dgm:t>
        <a:bodyPr/>
        <a:lstStyle/>
        <a:p>
          <a:endParaRPr lang="en-US"/>
        </a:p>
      </dgm:t>
    </dgm:pt>
    <dgm:pt modelId="{629793E9-F83B-4553-93F0-072FFA8A01CC}" type="sibTrans" cxnId="{43DDAC2F-1F20-461D-9D2A-0EB5CAC5961F}">
      <dgm:prSet/>
      <dgm:spPr/>
      <dgm:t>
        <a:bodyPr/>
        <a:lstStyle/>
        <a:p>
          <a:endParaRPr lang="en-US"/>
        </a:p>
      </dgm:t>
    </dgm:pt>
    <dgm:pt modelId="{30AF3D2C-F5D1-4D8A-A8DB-A675385353AB}">
      <dgm:prSet custT="1"/>
      <dgm:spPr/>
      <dgm:t>
        <a:bodyPr/>
        <a:lstStyle/>
        <a:p>
          <a:r>
            <a:rPr lang="en-US" sz="2400" dirty="0"/>
            <a:t>VOCs = 3.52 lb/hr and 4.79 tpy</a:t>
          </a:r>
        </a:p>
      </dgm:t>
    </dgm:pt>
    <dgm:pt modelId="{5181087D-9364-482B-9171-80E15DE9748B}" type="parTrans" cxnId="{5E88E411-B4F9-4C8B-BA91-FE222EFE6F83}">
      <dgm:prSet/>
      <dgm:spPr/>
      <dgm:t>
        <a:bodyPr/>
        <a:lstStyle/>
        <a:p>
          <a:endParaRPr lang="en-US"/>
        </a:p>
      </dgm:t>
    </dgm:pt>
    <dgm:pt modelId="{43D0AC69-0819-4400-BE43-B5F930812158}" type="sibTrans" cxnId="{5E88E411-B4F9-4C8B-BA91-FE222EFE6F83}">
      <dgm:prSet/>
      <dgm:spPr/>
      <dgm:t>
        <a:bodyPr/>
        <a:lstStyle/>
        <a:p>
          <a:endParaRPr lang="en-US"/>
        </a:p>
      </dgm:t>
    </dgm:pt>
    <dgm:pt modelId="{5773D16E-3E96-416A-BC3A-06E24F723F3A}">
      <dgm:prSet custT="1"/>
      <dgm:spPr>
        <a:solidFill>
          <a:schemeClr val="accent6">
            <a:lumMod val="75000"/>
          </a:schemeClr>
        </a:solidFill>
      </dgm:spPr>
      <dgm:t>
        <a:bodyPr/>
        <a:lstStyle/>
        <a:p>
          <a:r>
            <a:rPr lang="en-US" sz="2800" dirty="0"/>
            <a:t>Emission Summary Table</a:t>
          </a:r>
        </a:p>
      </dgm:t>
    </dgm:pt>
    <dgm:pt modelId="{F1E6144F-08F8-40D8-B9E2-96B395893633}" type="parTrans" cxnId="{9760DDA3-C891-4F89-9F90-AE98BE5E4329}">
      <dgm:prSet/>
      <dgm:spPr/>
      <dgm:t>
        <a:bodyPr/>
        <a:lstStyle/>
        <a:p>
          <a:endParaRPr lang="en-US"/>
        </a:p>
      </dgm:t>
    </dgm:pt>
    <dgm:pt modelId="{345F2246-5E00-4D3B-AD8F-905110CA562D}" type="sibTrans" cxnId="{9760DDA3-C891-4F89-9F90-AE98BE5E4329}">
      <dgm:prSet/>
      <dgm:spPr/>
      <dgm:t>
        <a:bodyPr/>
        <a:lstStyle/>
        <a:p>
          <a:endParaRPr lang="en-US"/>
        </a:p>
      </dgm:t>
    </dgm:pt>
    <dgm:pt modelId="{A54BB2DD-4AB6-442E-933A-F2F82D3541FD}">
      <dgm:prSet custT="1"/>
      <dgm:spPr/>
      <dgm:t>
        <a:bodyPr/>
        <a:lstStyle/>
        <a:p>
          <a:r>
            <a:rPr lang="en-US" sz="2400" dirty="0"/>
            <a:t>VOCs = 3.52 lb/hr and 4.79 tpy</a:t>
          </a:r>
        </a:p>
      </dgm:t>
    </dgm:pt>
    <dgm:pt modelId="{8ED09034-D527-4339-BE36-63CEC9A90A99}" type="parTrans" cxnId="{AEE2B6ED-04F6-47FA-B4D7-91D3EF2A7681}">
      <dgm:prSet/>
      <dgm:spPr/>
      <dgm:t>
        <a:bodyPr/>
        <a:lstStyle/>
        <a:p>
          <a:endParaRPr lang="en-US"/>
        </a:p>
      </dgm:t>
    </dgm:pt>
    <dgm:pt modelId="{A3845005-B377-4639-AC9D-B3E33150C8B9}" type="sibTrans" cxnId="{AEE2B6ED-04F6-47FA-B4D7-91D3EF2A7681}">
      <dgm:prSet/>
      <dgm:spPr/>
      <dgm:t>
        <a:bodyPr/>
        <a:lstStyle/>
        <a:p>
          <a:endParaRPr lang="en-US"/>
        </a:p>
      </dgm:t>
    </dgm:pt>
    <dgm:pt modelId="{0D85A4E2-B8D1-4197-B0BD-FBC1ED840649}" type="pres">
      <dgm:prSet presAssocID="{1AAC754E-8724-487D-86CA-7DCF3F016860}" presName="linear" presStyleCnt="0">
        <dgm:presLayoutVars>
          <dgm:animLvl val="lvl"/>
          <dgm:resizeHandles val="exact"/>
        </dgm:presLayoutVars>
      </dgm:prSet>
      <dgm:spPr/>
    </dgm:pt>
    <dgm:pt modelId="{9E06832B-F46F-40EB-A305-764CD6C5291D}" type="pres">
      <dgm:prSet presAssocID="{950E6514-8019-475E-B114-8CBA73CB12B8}" presName="parentText" presStyleLbl="node1" presStyleIdx="0" presStyleCnt="3" custScaleY="136535">
        <dgm:presLayoutVars>
          <dgm:chMax val="0"/>
          <dgm:bulletEnabled val="1"/>
        </dgm:presLayoutVars>
      </dgm:prSet>
      <dgm:spPr/>
    </dgm:pt>
    <dgm:pt modelId="{0CDADA65-E762-43E3-8367-D80648DC88A2}" type="pres">
      <dgm:prSet presAssocID="{BA8D55D6-5495-45FD-BDC7-47AADFF30C95}" presName="spacer" presStyleCnt="0"/>
      <dgm:spPr/>
    </dgm:pt>
    <dgm:pt modelId="{FAB3338A-E83E-48BD-93D7-2B98CD4110F3}" type="pres">
      <dgm:prSet presAssocID="{514E5C8A-FE4E-478E-AA6F-CFC031B172D3}" presName="parentText" presStyleLbl="node1" presStyleIdx="1" presStyleCnt="3">
        <dgm:presLayoutVars>
          <dgm:chMax val="0"/>
          <dgm:bulletEnabled val="1"/>
        </dgm:presLayoutVars>
      </dgm:prSet>
      <dgm:spPr/>
    </dgm:pt>
    <dgm:pt modelId="{AA113679-9C89-4641-8890-14D9C1A9E638}" type="pres">
      <dgm:prSet presAssocID="{514E5C8A-FE4E-478E-AA6F-CFC031B172D3}" presName="childText" presStyleLbl="revTx" presStyleIdx="0" presStyleCnt="2">
        <dgm:presLayoutVars>
          <dgm:bulletEnabled val="1"/>
        </dgm:presLayoutVars>
      </dgm:prSet>
      <dgm:spPr/>
    </dgm:pt>
    <dgm:pt modelId="{DBEA3320-7347-43DA-8B77-4DD9F4009694}" type="pres">
      <dgm:prSet presAssocID="{5773D16E-3E96-416A-BC3A-06E24F723F3A}" presName="parentText" presStyleLbl="node1" presStyleIdx="2" presStyleCnt="3">
        <dgm:presLayoutVars>
          <dgm:chMax val="0"/>
          <dgm:bulletEnabled val="1"/>
        </dgm:presLayoutVars>
      </dgm:prSet>
      <dgm:spPr/>
    </dgm:pt>
    <dgm:pt modelId="{0B4BF84E-472D-43DF-A5FF-506EF4B36C1A}" type="pres">
      <dgm:prSet presAssocID="{5773D16E-3E96-416A-BC3A-06E24F723F3A}" presName="childText" presStyleLbl="revTx" presStyleIdx="1" presStyleCnt="2">
        <dgm:presLayoutVars>
          <dgm:bulletEnabled val="1"/>
        </dgm:presLayoutVars>
      </dgm:prSet>
      <dgm:spPr/>
    </dgm:pt>
  </dgm:ptLst>
  <dgm:cxnLst>
    <dgm:cxn modelId="{74AE0904-9901-4D43-BEB9-178E78C5AA99}" type="presOf" srcId="{5773D16E-3E96-416A-BC3A-06E24F723F3A}" destId="{DBEA3320-7347-43DA-8B77-4DD9F4009694}" srcOrd="0" destOrd="0" presId="urn:microsoft.com/office/officeart/2005/8/layout/vList2"/>
    <dgm:cxn modelId="{51E15F07-51F3-4716-9482-3B391B79D557}" type="presOf" srcId="{30AF3D2C-F5D1-4D8A-A8DB-A675385353AB}" destId="{AA113679-9C89-4641-8890-14D9C1A9E638}" srcOrd="0" destOrd="0" presId="urn:microsoft.com/office/officeart/2005/8/layout/vList2"/>
    <dgm:cxn modelId="{5E88E411-B4F9-4C8B-BA91-FE222EFE6F83}" srcId="{514E5C8A-FE4E-478E-AA6F-CFC031B172D3}" destId="{30AF3D2C-F5D1-4D8A-A8DB-A675385353AB}" srcOrd="0" destOrd="0" parTransId="{5181087D-9364-482B-9171-80E15DE9748B}" sibTransId="{43D0AC69-0819-4400-BE43-B5F930812158}"/>
    <dgm:cxn modelId="{43DDAC2F-1F20-461D-9D2A-0EB5CAC5961F}" srcId="{1AAC754E-8724-487D-86CA-7DCF3F016860}" destId="{514E5C8A-FE4E-478E-AA6F-CFC031B172D3}" srcOrd="1" destOrd="0" parTransId="{CE0DD8B4-2FD4-4731-853F-28C01501B6D4}" sibTransId="{629793E9-F83B-4553-93F0-072FFA8A01CC}"/>
    <dgm:cxn modelId="{2E41AC42-46D0-42CC-A69D-3A4A5D7051A7}" type="presOf" srcId="{1AAC754E-8724-487D-86CA-7DCF3F016860}" destId="{0D85A4E2-B8D1-4197-B0BD-FBC1ED840649}" srcOrd="0" destOrd="0" presId="urn:microsoft.com/office/officeart/2005/8/layout/vList2"/>
    <dgm:cxn modelId="{AFD2A46D-3F78-4A26-BDEB-A08E40A536A2}" type="presOf" srcId="{950E6514-8019-475E-B114-8CBA73CB12B8}" destId="{9E06832B-F46F-40EB-A305-764CD6C5291D}" srcOrd="0" destOrd="0" presId="urn:microsoft.com/office/officeart/2005/8/layout/vList2"/>
    <dgm:cxn modelId="{09B7AF94-4340-451A-9910-EECF7B54C398}" type="presOf" srcId="{514E5C8A-FE4E-478E-AA6F-CFC031B172D3}" destId="{FAB3338A-E83E-48BD-93D7-2B98CD4110F3}" srcOrd="0" destOrd="0" presId="urn:microsoft.com/office/officeart/2005/8/layout/vList2"/>
    <dgm:cxn modelId="{9760DDA3-C891-4F89-9F90-AE98BE5E4329}" srcId="{1AAC754E-8724-487D-86CA-7DCF3F016860}" destId="{5773D16E-3E96-416A-BC3A-06E24F723F3A}" srcOrd="2" destOrd="0" parTransId="{F1E6144F-08F8-40D8-B9E2-96B395893633}" sibTransId="{345F2246-5E00-4D3B-AD8F-905110CA562D}"/>
    <dgm:cxn modelId="{AEE2B6ED-04F6-47FA-B4D7-91D3EF2A7681}" srcId="{5773D16E-3E96-416A-BC3A-06E24F723F3A}" destId="{A54BB2DD-4AB6-442E-933A-F2F82D3541FD}" srcOrd="0" destOrd="0" parTransId="{8ED09034-D527-4339-BE36-63CEC9A90A99}" sibTransId="{A3845005-B377-4639-AC9D-B3E33150C8B9}"/>
    <dgm:cxn modelId="{11B1F0F8-4949-49EF-A6D6-7ADE6A04531B}" type="presOf" srcId="{A54BB2DD-4AB6-442E-933A-F2F82D3541FD}" destId="{0B4BF84E-472D-43DF-A5FF-506EF4B36C1A}" srcOrd="0" destOrd="0" presId="urn:microsoft.com/office/officeart/2005/8/layout/vList2"/>
    <dgm:cxn modelId="{0406ECFB-DF2F-4249-8DD9-FBC83AFCA654}" srcId="{1AAC754E-8724-487D-86CA-7DCF3F016860}" destId="{950E6514-8019-475E-B114-8CBA73CB12B8}" srcOrd="0" destOrd="0" parTransId="{5577DC10-3FF0-49E0-A018-4AE80937A732}" sibTransId="{BA8D55D6-5495-45FD-BDC7-47AADFF30C95}"/>
    <dgm:cxn modelId="{F73813A1-4E05-4C78-B3F8-CDA019653A9A}" type="presParOf" srcId="{0D85A4E2-B8D1-4197-B0BD-FBC1ED840649}" destId="{9E06832B-F46F-40EB-A305-764CD6C5291D}" srcOrd="0" destOrd="0" presId="urn:microsoft.com/office/officeart/2005/8/layout/vList2"/>
    <dgm:cxn modelId="{FAE8CC36-6335-407E-9D22-771C2578E8A8}" type="presParOf" srcId="{0D85A4E2-B8D1-4197-B0BD-FBC1ED840649}" destId="{0CDADA65-E762-43E3-8367-D80648DC88A2}" srcOrd="1" destOrd="0" presId="urn:microsoft.com/office/officeart/2005/8/layout/vList2"/>
    <dgm:cxn modelId="{2748AE2A-BEAB-4BAB-A709-4048051DD009}" type="presParOf" srcId="{0D85A4E2-B8D1-4197-B0BD-FBC1ED840649}" destId="{FAB3338A-E83E-48BD-93D7-2B98CD4110F3}" srcOrd="2" destOrd="0" presId="urn:microsoft.com/office/officeart/2005/8/layout/vList2"/>
    <dgm:cxn modelId="{783A70A9-EBA6-4143-B07C-D0782E5AE960}" type="presParOf" srcId="{0D85A4E2-B8D1-4197-B0BD-FBC1ED840649}" destId="{AA113679-9C89-4641-8890-14D9C1A9E638}" srcOrd="3" destOrd="0" presId="urn:microsoft.com/office/officeart/2005/8/layout/vList2"/>
    <dgm:cxn modelId="{20BC3A38-741E-4533-A6F4-C19FA34DA7A8}" type="presParOf" srcId="{0D85A4E2-B8D1-4197-B0BD-FBC1ED840649}" destId="{DBEA3320-7347-43DA-8B77-4DD9F4009694}" srcOrd="4" destOrd="0" presId="urn:microsoft.com/office/officeart/2005/8/layout/vList2"/>
    <dgm:cxn modelId="{28B99A95-4807-4DC1-970A-C6F64661F457}" type="presParOf" srcId="{0D85A4E2-B8D1-4197-B0BD-FBC1ED840649}" destId="{0B4BF84E-472D-43DF-A5FF-506EF4B36C1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207D66-6C3D-4E06-8216-6CBA344D4D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0E3DAB-EAF5-473C-9112-545CC15242C2}">
      <dgm:prSet custT="1"/>
      <dgm:spPr/>
      <dgm:t>
        <a:bodyPr/>
        <a:lstStyle/>
        <a:p>
          <a:r>
            <a:rPr lang="en-US" sz="3200" dirty="0"/>
            <a:t>Site Wide Propane Emissions:</a:t>
          </a:r>
        </a:p>
      </dgm:t>
    </dgm:pt>
    <dgm:pt modelId="{4F4C78A9-CB9B-46BF-B633-B5708182BF8A}" type="parTrans" cxnId="{CEFE9186-91B7-4327-A42F-0AF8F98A6A50}">
      <dgm:prSet/>
      <dgm:spPr/>
      <dgm:t>
        <a:bodyPr/>
        <a:lstStyle/>
        <a:p>
          <a:endParaRPr lang="en-US"/>
        </a:p>
      </dgm:t>
    </dgm:pt>
    <dgm:pt modelId="{7FE3E41E-9114-4AA1-9B50-BAF37B2A76EA}" type="sibTrans" cxnId="{CEFE9186-91B7-4327-A42F-0AF8F98A6A50}">
      <dgm:prSet/>
      <dgm:spPr/>
      <dgm:t>
        <a:bodyPr/>
        <a:lstStyle/>
        <a:p>
          <a:endParaRPr lang="en-US"/>
        </a:p>
      </dgm:t>
    </dgm:pt>
    <dgm:pt modelId="{582C9321-24B9-49CA-9C39-5925B7D20C61}">
      <dgm:prSet custT="1"/>
      <dgm:spPr/>
      <dgm:t>
        <a:bodyPr/>
        <a:lstStyle/>
        <a:p>
          <a:r>
            <a:rPr lang="en-US" sz="3200" dirty="0"/>
            <a:t>5 lb/hr</a:t>
          </a:r>
        </a:p>
      </dgm:t>
    </dgm:pt>
    <dgm:pt modelId="{6241573D-ED15-45D9-90BB-99303D03ABC1}" type="parTrans" cxnId="{ABCF66F3-D71A-40B4-8923-9BC5EBCFAFEB}">
      <dgm:prSet/>
      <dgm:spPr/>
      <dgm:t>
        <a:bodyPr/>
        <a:lstStyle/>
        <a:p>
          <a:endParaRPr lang="en-US"/>
        </a:p>
      </dgm:t>
    </dgm:pt>
    <dgm:pt modelId="{084405C5-F698-4881-82D6-9252F4E788E5}" type="sibTrans" cxnId="{ABCF66F3-D71A-40B4-8923-9BC5EBCFAFEB}">
      <dgm:prSet/>
      <dgm:spPr/>
      <dgm:t>
        <a:bodyPr/>
        <a:lstStyle/>
        <a:p>
          <a:endParaRPr lang="en-US"/>
        </a:p>
      </dgm:t>
    </dgm:pt>
    <dgm:pt modelId="{AE8E5A1A-1691-4192-862A-7C5C90769CA2}">
      <dgm:prSet custT="1"/>
      <dgm:spPr/>
      <dgm:t>
        <a:bodyPr/>
        <a:lstStyle/>
        <a:p>
          <a:r>
            <a:rPr lang="en-US" sz="3200" dirty="0"/>
            <a:t>6 tpy</a:t>
          </a:r>
        </a:p>
      </dgm:t>
    </dgm:pt>
    <dgm:pt modelId="{9785CF21-F96A-413B-85FA-D3B0E5F0C5E5}" type="parTrans" cxnId="{BF3877EA-7CC9-4632-A97B-FAF1097EECD3}">
      <dgm:prSet/>
      <dgm:spPr/>
      <dgm:t>
        <a:bodyPr/>
        <a:lstStyle/>
        <a:p>
          <a:endParaRPr lang="en-US"/>
        </a:p>
      </dgm:t>
    </dgm:pt>
    <dgm:pt modelId="{B65617F2-8C43-49AB-B276-D2534322762B}" type="sibTrans" cxnId="{BF3877EA-7CC9-4632-A97B-FAF1097EECD3}">
      <dgm:prSet/>
      <dgm:spPr/>
      <dgm:t>
        <a:bodyPr/>
        <a:lstStyle/>
        <a:p>
          <a:endParaRPr lang="en-US"/>
        </a:p>
      </dgm:t>
    </dgm:pt>
    <dgm:pt modelId="{1BBF3746-0846-43B1-AFCD-8CFB9EF81FD8}" type="pres">
      <dgm:prSet presAssocID="{DA207D66-6C3D-4E06-8216-6CBA344D4D66}" presName="linear" presStyleCnt="0">
        <dgm:presLayoutVars>
          <dgm:dir/>
          <dgm:animLvl val="lvl"/>
          <dgm:resizeHandles val="exact"/>
        </dgm:presLayoutVars>
      </dgm:prSet>
      <dgm:spPr/>
    </dgm:pt>
    <dgm:pt modelId="{2D7875EA-9B41-4704-BB20-5EEAEEFA8BFC}" type="pres">
      <dgm:prSet presAssocID="{A00E3DAB-EAF5-473C-9112-545CC15242C2}" presName="parentLin" presStyleCnt="0"/>
      <dgm:spPr/>
    </dgm:pt>
    <dgm:pt modelId="{4933D68E-99DC-4F20-B592-D04E3FFB7BE3}" type="pres">
      <dgm:prSet presAssocID="{A00E3DAB-EAF5-473C-9112-545CC15242C2}" presName="parentLeftMargin" presStyleLbl="node1" presStyleIdx="0" presStyleCnt="1"/>
      <dgm:spPr/>
    </dgm:pt>
    <dgm:pt modelId="{03BEBFDC-526A-4961-B0FA-324BC301DF99}" type="pres">
      <dgm:prSet presAssocID="{A00E3DAB-EAF5-473C-9112-545CC15242C2}" presName="parentText" presStyleLbl="node1" presStyleIdx="0" presStyleCnt="1" custScaleX="120803" custScaleY="354302">
        <dgm:presLayoutVars>
          <dgm:chMax val="0"/>
          <dgm:bulletEnabled val="1"/>
        </dgm:presLayoutVars>
      </dgm:prSet>
      <dgm:spPr/>
    </dgm:pt>
    <dgm:pt modelId="{32ADC337-3BEA-4118-B974-23B45A12BFA5}" type="pres">
      <dgm:prSet presAssocID="{A00E3DAB-EAF5-473C-9112-545CC15242C2}" presName="negativeSpace" presStyleCnt="0"/>
      <dgm:spPr/>
    </dgm:pt>
    <dgm:pt modelId="{25716D27-1DE5-4DCF-89EF-4289AA204572}" type="pres">
      <dgm:prSet presAssocID="{A00E3DAB-EAF5-473C-9112-545CC15242C2}" presName="childText" presStyleLbl="conFgAcc1" presStyleIdx="0" presStyleCnt="1" custScaleY="122222">
        <dgm:presLayoutVars>
          <dgm:bulletEnabled val="1"/>
        </dgm:presLayoutVars>
      </dgm:prSet>
      <dgm:spPr/>
    </dgm:pt>
  </dgm:ptLst>
  <dgm:cxnLst>
    <dgm:cxn modelId="{EF350B5E-1894-4D40-BCBA-BEFD19FD05C0}" type="presOf" srcId="{A00E3DAB-EAF5-473C-9112-545CC15242C2}" destId="{03BEBFDC-526A-4961-B0FA-324BC301DF99}" srcOrd="1" destOrd="0" presId="urn:microsoft.com/office/officeart/2005/8/layout/list1"/>
    <dgm:cxn modelId="{CEFE9186-91B7-4327-A42F-0AF8F98A6A50}" srcId="{DA207D66-6C3D-4E06-8216-6CBA344D4D66}" destId="{A00E3DAB-EAF5-473C-9112-545CC15242C2}" srcOrd="0" destOrd="0" parTransId="{4F4C78A9-CB9B-46BF-B633-B5708182BF8A}" sibTransId="{7FE3E41E-9114-4AA1-9B50-BAF37B2A76EA}"/>
    <dgm:cxn modelId="{1A46298F-CA6F-4D41-B3C2-9783520E0907}" type="presOf" srcId="{AE8E5A1A-1691-4192-862A-7C5C90769CA2}" destId="{25716D27-1DE5-4DCF-89EF-4289AA204572}" srcOrd="0" destOrd="1" presId="urn:microsoft.com/office/officeart/2005/8/layout/list1"/>
    <dgm:cxn modelId="{6DDFD3A3-41CD-45EA-8BC0-B1A294078016}" type="presOf" srcId="{DA207D66-6C3D-4E06-8216-6CBA344D4D66}" destId="{1BBF3746-0846-43B1-AFCD-8CFB9EF81FD8}" srcOrd="0" destOrd="0" presId="urn:microsoft.com/office/officeart/2005/8/layout/list1"/>
    <dgm:cxn modelId="{51FB53AD-D66D-445D-A684-9FBD9384847E}" type="presOf" srcId="{A00E3DAB-EAF5-473C-9112-545CC15242C2}" destId="{4933D68E-99DC-4F20-B592-D04E3FFB7BE3}" srcOrd="0" destOrd="0" presId="urn:microsoft.com/office/officeart/2005/8/layout/list1"/>
    <dgm:cxn modelId="{BF3877EA-7CC9-4632-A97B-FAF1097EECD3}" srcId="{A00E3DAB-EAF5-473C-9112-545CC15242C2}" destId="{AE8E5A1A-1691-4192-862A-7C5C90769CA2}" srcOrd="1" destOrd="0" parTransId="{9785CF21-F96A-413B-85FA-D3B0E5F0C5E5}" sibTransId="{B65617F2-8C43-49AB-B276-D2534322762B}"/>
    <dgm:cxn modelId="{48C82DF1-1637-4150-89F8-3C5AB6DEDD96}" type="presOf" srcId="{582C9321-24B9-49CA-9C39-5925B7D20C61}" destId="{25716D27-1DE5-4DCF-89EF-4289AA204572}" srcOrd="0" destOrd="0" presId="urn:microsoft.com/office/officeart/2005/8/layout/list1"/>
    <dgm:cxn modelId="{ABCF66F3-D71A-40B4-8923-9BC5EBCFAFEB}" srcId="{A00E3DAB-EAF5-473C-9112-545CC15242C2}" destId="{582C9321-24B9-49CA-9C39-5925B7D20C61}" srcOrd="0" destOrd="0" parTransId="{6241573D-ED15-45D9-90BB-99303D03ABC1}" sibTransId="{084405C5-F698-4881-82D6-9252F4E788E5}"/>
    <dgm:cxn modelId="{CE09CD0E-A84E-4E50-B046-9A6DF5313F38}" type="presParOf" srcId="{1BBF3746-0846-43B1-AFCD-8CFB9EF81FD8}" destId="{2D7875EA-9B41-4704-BB20-5EEAEEFA8BFC}" srcOrd="0" destOrd="0" presId="urn:microsoft.com/office/officeart/2005/8/layout/list1"/>
    <dgm:cxn modelId="{76DDB838-34F6-44BF-8F1E-DB912A97FA1B}" type="presParOf" srcId="{2D7875EA-9B41-4704-BB20-5EEAEEFA8BFC}" destId="{4933D68E-99DC-4F20-B592-D04E3FFB7BE3}" srcOrd="0" destOrd="0" presId="urn:microsoft.com/office/officeart/2005/8/layout/list1"/>
    <dgm:cxn modelId="{3DAD04A1-8325-4F94-AB19-B34556A0C7B6}" type="presParOf" srcId="{2D7875EA-9B41-4704-BB20-5EEAEEFA8BFC}" destId="{03BEBFDC-526A-4961-B0FA-324BC301DF99}" srcOrd="1" destOrd="0" presId="urn:microsoft.com/office/officeart/2005/8/layout/list1"/>
    <dgm:cxn modelId="{BEB6DCEE-F731-41B4-A586-5E202409F0F8}" type="presParOf" srcId="{1BBF3746-0846-43B1-AFCD-8CFB9EF81FD8}" destId="{32ADC337-3BEA-4118-B974-23B45A12BFA5}" srcOrd="1" destOrd="0" presId="urn:microsoft.com/office/officeart/2005/8/layout/list1"/>
    <dgm:cxn modelId="{70ADE87D-40D4-4E2E-8C10-8CD7177B24B9}" type="presParOf" srcId="{1BBF3746-0846-43B1-AFCD-8CFB9EF81FD8}" destId="{25716D27-1DE5-4DCF-89EF-4289AA204572}"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E30AE-D04B-4E09-B2B3-C5295EFCFD43}">
      <dsp:nvSpPr>
        <dsp:cNvPr id="0" name=""/>
        <dsp:cNvSpPr/>
      </dsp:nvSpPr>
      <dsp:spPr>
        <a:xfrm>
          <a:off x="0" y="22842"/>
          <a:ext cx="11121272" cy="1048320"/>
        </a:xfrm>
        <a:prstGeom prst="roundRect">
          <a:avLst/>
        </a:prstGeom>
        <a:solidFill>
          <a:srgbClr val="125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§106.261 and §106.262 Brief Overview</a:t>
          </a:r>
        </a:p>
      </dsp:txBody>
      <dsp:txXfrm>
        <a:off x="51175" y="74017"/>
        <a:ext cx="11018922" cy="945970"/>
      </dsp:txXfrm>
    </dsp:sp>
    <dsp:sp modelId="{C544335A-E969-404C-A32F-D17DACF84912}">
      <dsp:nvSpPr>
        <dsp:cNvPr id="0" name=""/>
        <dsp:cNvSpPr/>
      </dsp:nvSpPr>
      <dsp:spPr>
        <a:xfrm>
          <a:off x="0" y="1232442"/>
          <a:ext cx="11121272" cy="1048320"/>
        </a:xfrm>
        <a:prstGeom prst="roundRect">
          <a:avLst/>
        </a:prstGeom>
        <a:solidFill>
          <a:srgbClr val="125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Case Studies</a:t>
          </a:r>
        </a:p>
      </dsp:txBody>
      <dsp:txXfrm>
        <a:off x="51175" y="1283617"/>
        <a:ext cx="11018922" cy="945970"/>
      </dsp:txXfrm>
    </dsp:sp>
    <dsp:sp modelId="{67D7C7DE-3AE5-41B3-953C-DCB0C8F5797E}">
      <dsp:nvSpPr>
        <dsp:cNvPr id="0" name=""/>
        <dsp:cNvSpPr/>
      </dsp:nvSpPr>
      <dsp:spPr>
        <a:xfrm>
          <a:off x="0" y="2280762"/>
          <a:ext cx="11121272"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10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a:t>Speciations</a:t>
          </a:r>
          <a:r>
            <a:rPr lang="en-US" sz="2800" kern="1200" dirty="0"/>
            <a:t> </a:t>
          </a:r>
        </a:p>
        <a:p>
          <a:pPr marL="285750" lvl="1" indent="-285750" algn="l" defTabSz="1244600">
            <a:lnSpc>
              <a:spcPct val="90000"/>
            </a:lnSpc>
            <a:spcBef>
              <a:spcPct val="0"/>
            </a:spcBef>
            <a:spcAft>
              <a:spcPct val="20000"/>
            </a:spcAft>
            <a:buChar char="•"/>
          </a:pPr>
          <a:r>
            <a:rPr lang="en-US" sz="2800" kern="1200" dirty="0"/>
            <a:t>Permit by Rule Only Site</a:t>
          </a:r>
        </a:p>
        <a:p>
          <a:pPr marL="285750" lvl="1" indent="-285750" algn="l" defTabSz="1244600">
            <a:lnSpc>
              <a:spcPct val="90000"/>
            </a:lnSpc>
            <a:spcBef>
              <a:spcPct val="0"/>
            </a:spcBef>
            <a:spcAft>
              <a:spcPct val="20000"/>
            </a:spcAft>
            <a:buChar char="•"/>
          </a:pPr>
          <a:r>
            <a:rPr lang="en-US" sz="2800" kern="1200" dirty="0"/>
            <a:t>Old actual – New Potential</a:t>
          </a:r>
        </a:p>
        <a:p>
          <a:pPr marL="285750" lvl="1" indent="-285750" algn="l" defTabSz="1244600">
            <a:lnSpc>
              <a:spcPct val="90000"/>
            </a:lnSpc>
            <a:spcBef>
              <a:spcPct val="0"/>
            </a:spcBef>
            <a:spcAft>
              <a:spcPct val="20000"/>
            </a:spcAft>
            <a:buChar char="•"/>
          </a:pPr>
          <a:r>
            <a:rPr lang="en-US" sz="2800" kern="1200" dirty="0"/>
            <a:t>Physical or Operational Changes </a:t>
          </a:r>
        </a:p>
      </dsp:txBody>
      <dsp:txXfrm>
        <a:off x="0" y="2280762"/>
        <a:ext cx="11121272" cy="1796760"/>
      </dsp:txXfrm>
    </dsp:sp>
    <dsp:sp modelId="{A2A72DD6-32FB-4B69-B861-7588B51797A3}">
      <dsp:nvSpPr>
        <dsp:cNvPr id="0" name=""/>
        <dsp:cNvSpPr/>
      </dsp:nvSpPr>
      <dsp:spPr>
        <a:xfrm>
          <a:off x="0" y="4077522"/>
          <a:ext cx="11121272" cy="1048320"/>
        </a:xfrm>
        <a:prstGeom prst="roundRect">
          <a:avLst/>
        </a:prstGeom>
        <a:solidFill>
          <a:srgbClr val="1256B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This and That</a:t>
          </a:r>
        </a:p>
      </dsp:txBody>
      <dsp:txXfrm>
        <a:off x="51175" y="4128697"/>
        <a:ext cx="11018922" cy="945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6D27-1DE5-4DCF-89EF-4289AA204572}">
      <dsp:nvSpPr>
        <dsp:cNvPr id="0" name=""/>
        <dsp:cNvSpPr/>
      </dsp:nvSpPr>
      <dsp:spPr>
        <a:xfrm>
          <a:off x="0" y="990759"/>
          <a:ext cx="5230368" cy="15707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5935" tIns="124968" rIns="405935"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7 lb/hr</a:t>
          </a:r>
        </a:p>
        <a:p>
          <a:pPr marL="285750" lvl="1" indent="-285750" algn="l" defTabSz="1422400">
            <a:lnSpc>
              <a:spcPct val="90000"/>
            </a:lnSpc>
            <a:spcBef>
              <a:spcPct val="0"/>
            </a:spcBef>
            <a:spcAft>
              <a:spcPct val="15000"/>
            </a:spcAft>
            <a:buChar char="•"/>
          </a:pPr>
          <a:r>
            <a:rPr lang="en-US" sz="3200" kern="1200" dirty="0"/>
            <a:t>10 tpy</a:t>
          </a:r>
        </a:p>
      </dsp:txBody>
      <dsp:txXfrm>
        <a:off x="0" y="990759"/>
        <a:ext cx="5230368" cy="1570797"/>
      </dsp:txXfrm>
    </dsp:sp>
    <dsp:sp modelId="{03BEBFDC-526A-4961-B0FA-324BC301DF99}">
      <dsp:nvSpPr>
        <dsp:cNvPr id="0" name=""/>
        <dsp:cNvSpPr/>
      </dsp:nvSpPr>
      <dsp:spPr>
        <a:xfrm>
          <a:off x="261263" y="54848"/>
          <a:ext cx="4418589" cy="1024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387" tIns="0" rIns="138387" bIns="0" numCol="1" spcCol="1270" anchor="ctr" anchorCtr="0">
          <a:noAutofit/>
        </a:bodyPr>
        <a:lstStyle/>
        <a:p>
          <a:pPr marL="0" lvl="0" indent="0" algn="l" defTabSz="1422400">
            <a:lnSpc>
              <a:spcPct val="90000"/>
            </a:lnSpc>
            <a:spcBef>
              <a:spcPct val="0"/>
            </a:spcBef>
            <a:spcAft>
              <a:spcPct val="35000"/>
            </a:spcAft>
            <a:buNone/>
          </a:pPr>
          <a:r>
            <a:rPr lang="en-US" sz="3200" kern="1200" dirty="0"/>
            <a:t>Site Wide Propane Emissions:</a:t>
          </a:r>
        </a:p>
      </dsp:txBody>
      <dsp:txXfrm>
        <a:off x="311274" y="104859"/>
        <a:ext cx="4318567" cy="9244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507F-A595-45C6-8B76-7B4984FFF2D5}">
      <dsp:nvSpPr>
        <dsp:cNvPr id="0" name=""/>
        <dsp:cNvSpPr/>
      </dsp:nvSpPr>
      <dsp:spPr>
        <a:xfrm>
          <a:off x="5700" y="0"/>
          <a:ext cx="5833812" cy="88316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500 bbl/day of increased throughput</a:t>
          </a:r>
        </a:p>
      </dsp:txBody>
      <dsp:txXfrm>
        <a:off x="31567" y="25867"/>
        <a:ext cx="5782078" cy="831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9221-BB50-485E-8006-4B9F7DEA4BFD}">
      <dsp:nvSpPr>
        <dsp:cNvPr id="0" name=""/>
        <dsp:cNvSpPr/>
      </dsp:nvSpPr>
      <dsp:spPr>
        <a:xfrm>
          <a:off x="5700" y="0"/>
          <a:ext cx="5833811" cy="883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500 bbl/day under case-by-case permit</a:t>
          </a:r>
        </a:p>
      </dsp:txBody>
      <dsp:txXfrm>
        <a:off x="31567" y="25867"/>
        <a:ext cx="5782077" cy="8314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507F-A595-45C6-8B76-7B4984FFF2D5}">
      <dsp:nvSpPr>
        <dsp:cNvPr id="0" name=""/>
        <dsp:cNvSpPr/>
      </dsp:nvSpPr>
      <dsp:spPr>
        <a:xfrm>
          <a:off x="5700" y="0"/>
          <a:ext cx="5833812" cy="64633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Potential VOC = 8 lb/hr</a:t>
          </a:r>
        </a:p>
      </dsp:txBody>
      <dsp:txXfrm>
        <a:off x="24630" y="18930"/>
        <a:ext cx="5795952" cy="6084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9221-BB50-485E-8006-4B9F7DEA4BFD}">
      <dsp:nvSpPr>
        <dsp:cNvPr id="0" name=""/>
        <dsp:cNvSpPr/>
      </dsp:nvSpPr>
      <dsp:spPr>
        <a:xfrm>
          <a:off x="5700" y="0"/>
          <a:ext cx="5833811" cy="6463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Allowable VOC = 4 lb/hr</a:t>
          </a:r>
        </a:p>
      </dsp:txBody>
      <dsp:txXfrm>
        <a:off x="24630" y="18930"/>
        <a:ext cx="5795951" cy="6084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9221-BB50-485E-8006-4B9F7DEA4BFD}">
      <dsp:nvSpPr>
        <dsp:cNvPr id="0" name=""/>
        <dsp:cNvSpPr/>
      </dsp:nvSpPr>
      <dsp:spPr>
        <a:xfrm>
          <a:off x="5700" y="0"/>
          <a:ext cx="5833811" cy="958723"/>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Potential - Allowable VOC = 4 lb/hr </a:t>
          </a:r>
        </a:p>
      </dsp:txBody>
      <dsp:txXfrm>
        <a:off x="33780" y="28080"/>
        <a:ext cx="5777651" cy="9025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F507F-A595-45C6-8B76-7B4984FFF2D5}">
      <dsp:nvSpPr>
        <dsp:cNvPr id="0" name=""/>
        <dsp:cNvSpPr/>
      </dsp:nvSpPr>
      <dsp:spPr>
        <a:xfrm>
          <a:off x="5700" y="0"/>
          <a:ext cx="5833812" cy="64633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Potential VOC = 8 lb/hr</a:t>
          </a:r>
        </a:p>
      </dsp:txBody>
      <dsp:txXfrm>
        <a:off x="24630" y="18930"/>
        <a:ext cx="5795952" cy="6084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9221-BB50-485E-8006-4B9F7DEA4BFD}">
      <dsp:nvSpPr>
        <dsp:cNvPr id="0" name=""/>
        <dsp:cNvSpPr/>
      </dsp:nvSpPr>
      <dsp:spPr>
        <a:xfrm>
          <a:off x="5700" y="0"/>
          <a:ext cx="5833811" cy="6463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Old Actual = 2 lb/hr </a:t>
          </a:r>
        </a:p>
      </dsp:txBody>
      <dsp:txXfrm>
        <a:off x="24630" y="18930"/>
        <a:ext cx="5795951" cy="6084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9221-BB50-485E-8006-4B9F7DEA4BFD}">
      <dsp:nvSpPr>
        <dsp:cNvPr id="0" name=""/>
        <dsp:cNvSpPr/>
      </dsp:nvSpPr>
      <dsp:spPr>
        <a:xfrm>
          <a:off x="5700" y="0"/>
          <a:ext cx="5833811" cy="104206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Potential – Old Actual </a:t>
          </a:r>
        </a:p>
        <a:p>
          <a:pPr marL="0" lvl="0" indent="0" algn="ctr" defTabSz="1422400">
            <a:lnSpc>
              <a:spcPct val="90000"/>
            </a:lnSpc>
            <a:spcBef>
              <a:spcPct val="0"/>
            </a:spcBef>
            <a:spcAft>
              <a:spcPct val="35000"/>
            </a:spcAft>
            <a:buNone/>
          </a:pPr>
          <a:r>
            <a:rPr lang="en-US" sz="3200" kern="1200" dirty="0"/>
            <a:t>= 6 lb/hr </a:t>
          </a:r>
        </a:p>
      </dsp:txBody>
      <dsp:txXfrm>
        <a:off x="36221" y="30521"/>
        <a:ext cx="5772769" cy="9810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99EC-518D-423D-8A96-87C3F2678D41}">
      <dsp:nvSpPr>
        <dsp:cNvPr id="0" name=""/>
        <dsp:cNvSpPr/>
      </dsp:nvSpPr>
      <dsp:spPr>
        <a:xfrm>
          <a:off x="0" y="474783"/>
          <a:ext cx="3142095" cy="41967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Project emission increases associated with a change to a facility that only result in an annual emissions increase can be authorized as part of the PBR claim if the following information is met: </a:t>
          </a:r>
        </a:p>
      </dsp:txBody>
      <dsp:txXfrm>
        <a:off x="92029" y="566812"/>
        <a:ext cx="2958037" cy="4012665"/>
      </dsp:txXfrm>
    </dsp:sp>
    <dsp:sp modelId="{1DD1B913-C47E-4D48-9787-9C1E58171F26}">
      <dsp:nvSpPr>
        <dsp:cNvPr id="0" name=""/>
        <dsp:cNvSpPr/>
      </dsp:nvSpPr>
      <dsp:spPr>
        <a:xfrm rot="18657886">
          <a:off x="2735008" y="1653355"/>
          <a:ext cx="2364000" cy="54492"/>
        </a:xfrm>
        <a:custGeom>
          <a:avLst/>
          <a:gdLst/>
          <a:ahLst/>
          <a:cxnLst/>
          <a:rect l="0" t="0" r="0" b="0"/>
          <a:pathLst>
            <a:path>
              <a:moveTo>
                <a:pt x="0" y="27246"/>
              </a:moveTo>
              <a:lnTo>
                <a:pt x="2364000"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857908" y="1621501"/>
        <a:ext cx="118200" cy="118200"/>
      </dsp:txXfrm>
    </dsp:sp>
    <dsp:sp modelId="{65B53938-DF96-4433-BB14-5219DCB2C27F}">
      <dsp:nvSpPr>
        <dsp:cNvPr id="0" name=""/>
        <dsp:cNvSpPr/>
      </dsp:nvSpPr>
      <dsp:spPr>
        <a:xfrm>
          <a:off x="4691921" y="2533"/>
          <a:ext cx="6670196" cy="157104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the hourly emissions stay at or below current authorized emission limits; </a:t>
          </a:r>
        </a:p>
      </dsp:txBody>
      <dsp:txXfrm>
        <a:off x="4737935" y="48547"/>
        <a:ext cx="6578168" cy="1479019"/>
      </dsp:txXfrm>
    </dsp:sp>
    <dsp:sp modelId="{F746DFE4-16BC-4A88-88CB-C8BE350EB014}">
      <dsp:nvSpPr>
        <dsp:cNvPr id="0" name=""/>
        <dsp:cNvSpPr/>
      </dsp:nvSpPr>
      <dsp:spPr>
        <a:xfrm rot="47948">
          <a:off x="3142019" y="2556707"/>
          <a:ext cx="1549977" cy="54492"/>
        </a:xfrm>
        <a:custGeom>
          <a:avLst/>
          <a:gdLst/>
          <a:ahLst/>
          <a:cxnLst/>
          <a:rect l="0" t="0" r="0" b="0"/>
          <a:pathLst>
            <a:path>
              <a:moveTo>
                <a:pt x="0" y="27246"/>
              </a:moveTo>
              <a:lnTo>
                <a:pt x="1549977"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8259" y="2545204"/>
        <a:ext cx="77498" cy="77498"/>
      </dsp:txXfrm>
    </dsp:sp>
    <dsp:sp modelId="{31DF1AFA-C75A-48E5-B6D5-3267296703E7}">
      <dsp:nvSpPr>
        <dsp:cNvPr id="0" name=""/>
        <dsp:cNvSpPr/>
      </dsp:nvSpPr>
      <dsp:spPr>
        <a:xfrm>
          <a:off x="4691921" y="1809238"/>
          <a:ext cx="6670196" cy="157104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there is not a change to any underlying air authorizations for the applicable units associated with BACT or health and environmental impacts; and </a:t>
          </a:r>
        </a:p>
      </dsp:txBody>
      <dsp:txXfrm>
        <a:off x="4737935" y="1855252"/>
        <a:ext cx="6578168" cy="1479019"/>
      </dsp:txXfrm>
    </dsp:sp>
    <dsp:sp modelId="{246D06B0-C7ED-49A7-B499-4A872B005A70}">
      <dsp:nvSpPr>
        <dsp:cNvPr id="0" name=""/>
        <dsp:cNvSpPr/>
      </dsp:nvSpPr>
      <dsp:spPr>
        <a:xfrm rot="2982770">
          <a:off x="2718600" y="3460059"/>
          <a:ext cx="2396815" cy="54492"/>
        </a:xfrm>
        <a:custGeom>
          <a:avLst/>
          <a:gdLst/>
          <a:ahLst/>
          <a:cxnLst/>
          <a:rect l="0" t="0" r="0" b="0"/>
          <a:pathLst>
            <a:path>
              <a:moveTo>
                <a:pt x="0" y="27246"/>
              </a:moveTo>
              <a:lnTo>
                <a:pt x="2396815"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57088" y="3427385"/>
        <a:ext cx="119840" cy="119840"/>
      </dsp:txXfrm>
    </dsp:sp>
    <dsp:sp modelId="{27DB5886-06C9-4191-B8CC-50B61E5F5F1B}">
      <dsp:nvSpPr>
        <dsp:cNvPr id="0" name=""/>
        <dsp:cNvSpPr/>
      </dsp:nvSpPr>
      <dsp:spPr>
        <a:xfrm>
          <a:off x="4691921" y="3615943"/>
          <a:ext cx="6670196" cy="157104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this claim is certified via PI-7-CERT. The annual emission increases associated with the PBR claim may not circumvent major new source review requirements under 30 TAC Chapter 116. </a:t>
          </a:r>
        </a:p>
      </dsp:txBody>
      <dsp:txXfrm>
        <a:off x="4737935" y="3661957"/>
        <a:ext cx="6578168" cy="1479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27DA-6702-4269-8AA6-878F616C4E45}">
      <dsp:nvSpPr>
        <dsp:cNvPr id="0" name=""/>
        <dsp:cNvSpPr/>
      </dsp:nvSpPr>
      <dsp:spPr>
        <a:xfrm rot="5400000">
          <a:off x="5610106" y="-1458527"/>
          <a:ext cx="3523890" cy="6938401"/>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Facilities and activities for which there is no other applicable permit by rule (“PBR”). </a:t>
          </a:r>
        </a:p>
        <a:p>
          <a:pPr marL="285750" lvl="1" indent="-285750" algn="l" defTabSz="1422400">
            <a:lnSpc>
              <a:spcPct val="90000"/>
            </a:lnSpc>
            <a:spcBef>
              <a:spcPct val="0"/>
            </a:spcBef>
            <a:spcAft>
              <a:spcPct val="15000"/>
            </a:spcAft>
            <a:buChar char="•"/>
          </a:pPr>
          <a:r>
            <a:rPr lang="en-US" sz="3200" kern="1200" dirty="0"/>
            <a:t>To modify permitted facilities (authorized under a case-by-case) in which there is a physical or operational change occurring. </a:t>
          </a:r>
        </a:p>
      </dsp:txBody>
      <dsp:txXfrm rot="-5400000">
        <a:off x="3902851" y="420750"/>
        <a:ext cx="6766379" cy="3179846"/>
      </dsp:txXfrm>
    </dsp:sp>
    <dsp:sp modelId="{99E80EFC-1557-4E88-A298-28B0BF2993B4}">
      <dsp:nvSpPr>
        <dsp:cNvPr id="0" name=""/>
        <dsp:cNvSpPr/>
      </dsp:nvSpPr>
      <dsp:spPr>
        <a:xfrm>
          <a:off x="0" y="0"/>
          <a:ext cx="3902850" cy="4021347"/>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What do these rules authorize? </a:t>
          </a:r>
        </a:p>
      </dsp:txBody>
      <dsp:txXfrm>
        <a:off x="190521" y="190521"/>
        <a:ext cx="3521808" cy="36403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1F7CB-F77A-4478-AD90-5D48191712D7}">
      <dsp:nvSpPr>
        <dsp:cNvPr id="0" name=""/>
        <dsp:cNvSpPr/>
      </dsp:nvSpPr>
      <dsp:spPr>
        <a:xfrm>
          <a:off x="3630" y="0"/>
          <a:ext cx="11227670" cy="1958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Any associated upstream and/or downstream actual emissions authorized as part of the PBR claim will need to be included as part of the total new or increased emissions, unless: </a:t>
          </a:r>
        </a:p>
      </dsp:txBody>
      <dsp:txXfrm>
        <a:off x="60992" y="57362"/>
        <a:ext cx="11112946" cy="1843748"/>
      </dsp:txXfrm>
    </dsp:sp>
    <dsp:sp modelId="{C86591D0-1FDD-4C4C-A358-09A4F97551A4}">
      <dsp:nvSpPr>
        <dsp:cNvPr id="0" name=""/>
        <dsp:cNvSpPr/>
      </dsp:nvSpPr>
      <dsp:spPr>
        <a:xfrm>
          <a:off x="1815" y="2252774"/>
          <a:ext cx="2640562" cy="195847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Emissions stay at or below current limits</a:t>
          </a:r>
        </a:p>
      </dsp:txBody>
      <dsp:txXfrm>
        <a:off x="59177" y="2310136"/>
        <a:ext cx="2525838" cy="1843748"/>
      </dsp:txXfrm>
    </dsp:sp>
    <dsp:sp modelId="{68BCA70E-C276-48E5-8561-8827A1AC9BEE}">
      <dsp:nvSpPr>
        <dsp:cNvPr id="0" name=""/>
        <dsp:cNvSpPr/>
      </dsp:nvSpPr>
      <dsp:spPr>
        <a:xfrm>
          <a:off x="2864184" y="2252774"/>
          <a:ext cx="2640562" cy="195847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No changes to BACT, Impacts, other representations</a:t>
          </a:r>
        </a:p>
      </dsp:txBody>
      <dsp:txXfrm>
        <a:off x="2921546" y="2310136"/>
        <a:ext cx="2525838" cy="1843748"/>
      </dsp:txXfrm>
    </dsp:sp>
    <dsp:sp modelId="{DAE9FE8E-2A42-43AC-BAD7-4F0AC413DCFA}">
      <dsp:nvSpPr>
        <dsp:cNvPr id="0" name=""/>
        <dsp:cNvSpPr/>
      </dsp:nvSpPr>
      <dsp:spPr>
        <a:xfrm>
          <a:off x="5726554" y="2252774"/>
          <a:ext cx="2640562" cy="195847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Cannot circumvent major NSR</a:t>
          </a:r>
        </a:p>
      </dsp:txBody>
      <dsp:txXfrm>
        <a:off x="5783916" y="2310136"/>
        <a:ext cx="2525838" cy="1843748"/>
      </dsp:txXfrm>
    </dsp:sp>
    <dsp:sp modelId="{DBB71BA9-AD8D-42AC-AFC4-E5F6AE24A91F}">
      <dsp:nvSpPr>
        <dsp:cNvPr id="0" name=""/>
        <dsp:cNvSpPr/>
      </dsp:nvSpPr>
      <dsp:spPr>
        <a:xfrm>
          <a:off x="8588923" y="2252774"/>
          <a:ext cx="2640562" cy="195847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Certified Registration</a:t>
          </a:r>
        </a:p>
      </dsp:txBody>
      <dsp:txXfrm>
        <a:off x="8646285" y="2310136"/>
        <a:ext cx="2525838" cy="18437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B567A-FBCC-4F43-96F9-E998BCF43DF5}">
      <dsp:nvSpPr>
        <dsp:cNvPr id="0" name=""/>
        <dsp:cNvSpPr/>
      </dsp:nvSpPr>
      <dsp:spPr>
        <a:xfrm>
          <a:off x="2975" y="0"/>
          <a:ext cx="6088118" cy="17543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“…Any associated upstream and/or downstream emissions authorized as part of the PBR claim will need to be included as part of the total new or increased emissions, unless: </a:t>
          </a:r>
          <a:r>
            <a:rPr lang="en-US" sz="1900" b="1" kern="1200" dirty="0"/>
            <a:t>1) these emissions stay at or below current authorized emission limits</a:t>
          </a:r>
          <a:r>
            <a:rPr lang="en-US" sz="1900" kern="1200" dirty="0"/>
            <a:t>;” </a:t>
          </a:r>
        </a:p>
      </dsp:txBody>
      <dsp:txXfrm>
        <a:off x="54357" y="51382"/>
        <a:ext cx="5985354" cy="16515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D452F-0910-4B75-86E0-A28E8D9481B7}">
      <dsp:nvSpPr>
        <dsp:cNvPr id="0" name=""/>
        <dsp:cNvSpPr/>
      </dsp:nvSpPr>
      <dsp:spPr>
        <a:xfrm>
          <a:off x="11090" y="0"/>
          <a:ext cx="11339932" cy="1298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“…Any associated upstream and/or downstream emissions authorized as part of the PBR claim will need to be included as part of the total new or increased emissions, unless: </a:t>
          </a:r>
          <a:r>
            <a:rPr lang="en-US" sz="2400" b="1" kern="1200" dirty="0"/>
            <a:t>1) these emissions stay at or below current authorized emission limits;”</a:t>
          </a:r>
          <a:endParaRPr lang="en-US" sz="2400" kern="1200" dirty="0"/>
        </a:p>
      </dsp:txBody>
      <dsp:txXfrm>
        <a:off x="49114" y="38024"/>
        <a:ext cx="11263884" cy="12221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60D73-8AFD-4F9B-924C-2171C49F5703}">
      <dsp:nvSpPr>
        <dsp:cNvPr id="0" name=""/>
        <dsp:cNvSpPr/>
      </dsp:nvSpPr>
      <dsp:spPr>
        <a:xfrm>
          <a:off x="5547" y="0"/>
          <a:ext cx="11350641" cy="1536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“…Any associated upstream and/or downstream emissions authorized as part of the PBR claim will need to be included as part of the total new or increased emissions, unless: </a:t>
          </a:r>
          <a:r>
            <a:rPr lang="en-US" sz="2400" b="1" kern="1200" dirty="0"/>
            <a:t>1) these emissions stay at or below current authorized emission limits;”</a:t>
          </a:r>
          <a:endParaRPr lang="en-US" sz="2400" kern="1200" dirty="0"/>
        </a:p>
      </dsp:txBody>
      <dsp:txXfrm>
        <a:off x="50561" y="45014"/>
        <a:ext cx="11260613" cy="14468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B4C58-16C9-479C-BB08-858C86F57AFF}">
      <dsp:nvSpPr>
        <dsp:cNvPr id="0" name=""/>
        <dsp:cNvSpPr/>
      </dsp:nvSpPr>
      <dsp:spPr>
        <a:xfrm>
          <a:off x="5268" y="0"/>
          <a:ext cx="10779429" cy="2406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“2) there is </a:t>
          </a:r>
          <a:r>
            <a:rPr lang="en-US" sz="3000" b="1" kern="1200" dirty="0"/>
            <a:t>not</a:t>
          </a:r>
          <a:r>
            <a:rPr lang="en-US" sz="3000" kern="1200" dirty="0"/>
            <a:t> a change to any underlying air authorizations for the applicable units associated with BACT, health and environmental impacts, or other representations (i.e. construction plans, operating procedures, throughputs, maximum emission rates, etc.);”  </a:t>
          </a:r>
        </a:p>
      </dsp:txBody>
      <dsp:txXfrm>
        <a:off x="75757" y="70489"/>
        <a:ext cx="10638451" cy="22657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EF75-847B-4CEB-A8EA-24CFA924E13B}">
      <dsp:nvSpPr>
        <dsp:cNvPr id="0" name=""/>
        <dsp:cNvSpPr/>
      </dsp:nvSpPr>
      <dsp:spPr>
        <a:xfrm>
          <a:off x="543005" y="0"/>
          <a:ext cx="11738737" cy="4695495"/>
        </a:xfrm>
        <a:prstGeom prst="leftRightRibb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E6965-6952-46C2-B8CB-360B59D5EAD7}">
      <dsp:nvSpPr>
        <dsp:cNvPr id="0" name=""/>
        <dsp:cNvSpPr/>
      </dsp:nvSpPr>
      <dsp:spPr>
        <a:xfrm>
          <a:off x="1951654" y="821711"/>
          <a:ext cx="3873783" cy="2300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l" defTabSz="1333500">
            <a:lnSpc>
              <a:spcPct val="90000"/>
            </a:lnSpc>
            <a:spcBef>
              <a:spcPct val="0"/>
            </a:spcBef>
            <a:spcAft>
              <a:spcPct val="35000"/>
            </a:spcAft>
            <a:buNone/>
          </a:pPr>
          <a:r>
            <a:rPr lang="en-US" sz="3000" kern="1200" dirty="0"/>
            <a:t>106.261 </a:t>
          </a:r>
        </a:p>
        <a:p>
          <a:pPr marL="228600" lvl="1" indent="-228600" algn="l" defTabSz="1066800">
            <a:lnSpc>
              <a:spcPct val="90000"/>
            </a:lnSpc>
            <a:spcBef>
              <a:spcPct val="0"/>
            </a:spcBef>
            <a:spcAft>
              <a:spcPct val="15000"/>
            </a:spcAft>
            <a:buChar char="•"/>
          </a:pPr>
          <a:r>
            <a:rPr lang="en-US" sz="2400" kern="1200" dirty="0"/>
            <a:t>”…by March 31 of the following year summarizing all uses of this permit by rule in the previous calendar year.”</a:t>
          </a:r>
        </a:p>
      </dsp:txBody>
      <dsp:txXfrm>
        <a:off x="1951654" y="821711"/>
        <a:ext cx="3873783" cy="2300792"/>
      </dsp:txXfrm>
    </dsp:sp>
    <dsp:sp modelId="{6983CE46-A00B-4DF5-9E57-DC6C4A68C360}">
      <dsp:nvSpPr>
        <dsp:cNvPr id="0" name=""/>
        <dsp:cNvSpPr/>
      </dsp:nvSpPr>
      <dsp:spPr>
        <a:xfrm>
          <a:off x="6412374" y="1572990"/>
          <a:ext cx="4578107" cy="23007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0236" rIns="0" bIns="118110" numCol="1" spcCol="1270" anchor="ctr" anchorCtr="0">
          <a:noAutofit/>
        </a:bodyPr>
        <a:lstStyle/>
        <a:p>
          <a:pPr marL="0" lvl="0" indent="0" algn="l" defTabSz="1377950">
            <a:lnSpc>
              <a:spcPct val="90000"/>
            </a:lnSpc>
            <a:spcBef>
              <a:spcPct val="0"/>
            </a:spcBef>
            <a:spcAft>
              <a:spcPct val="35000"/>
            </a:spcAft>
            <a:buNone/>
          </a:pPr>
          <a:r>
            <a:rPr lang="en-US" sz="3100" kern="1200" dirty="0"/>
            <a:t>106.262</a:t>
          </a:r>
        </a:p>
        <a:p>
          <a:pPr marL="228600" lvl="1" indent="-228600" algn="l" defTabSz="1066800">
            <a:lnSpc>
              <a:spcPct val="90000"/>
            </a:lnSpc>
            <a:spcBef>
              <a:spcPct val="0"/>
            </a:spcBef>
            <a:spcAft>
              <a:spcPct val="15000"/>
            </a:spcAft>
            <a:buChar char="•"/>
          </a:pPr>
          <a:r>
            <a:rPr lang="en-US" sz="2400" kern="1200" dirty="0"/>
            <a:t>“Notification must be provided using Form PI-7 within ten days following the installation or modification of the facilities.” </a:t>
          </a:r>
        </a:p>
      </dsp:txBody>
      <dsp:txXfrm>
        <a:off x="6412374" y="1572990"/>
        <a:ext cx="4578107" cy="230079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AE6E8-8FDB-45B8-9FCC-7899DD677C2E}">
      <dsp:nvSpPr>
        <dsp:cNvPr id="0" name=""/>
        <dsp:cNvSpPr/>
      </dsp:nvSpPr>
      <dsp:spPr>
        <a:xfrm>
          <a:off x="-5982964" y="-915752"/>
          <a:ext cx="7124251" cy="7124251"/>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BD756-829C-4D91-8E8A-E4785023754B}">
      <dsp:nvSpPr>
        <dsp:cNvPr id="0" name=""/>
        <dsp:cNvSpPr/>
      </dsp:nvSpPr>
      <dsp:spPr>
        <a:xfrm>
          <a:off x="734633" y="459775"/>
          <a:ext cx="10763002" cy="1197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Effective July 1, 2022, the TCEQ may not accept registrations submitted for Permits by Rule Section 106.261 and Section 106.262 if the accompanying </a:t>
          </a:r>
          <a:r>
            <a:rPr lang="en-US" sz="2400" b="1"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workbook</a:t>
          </a:r>
          <a:r>
            <a:rPr lang="en-US" sz="2400" b="0" i="0" kern="1200" dirty="0"/>
            <a:t> is not included with the submittal.</a:t>
          </a:r>
          <a:endParaRPr lang="en-US" sz="2400" kern="1200" dirty="0"/>
        </a:p>
      </dsp:txBody>
      <dsp:txXfrm>
        <a:off x="734633" y="459775"/>
        <a:ext cx="10763002" cy="1197547"/>
      </dsp:txXfrm>
    </dsp:sp>
    <dsp:sp modelId="{BC08655E-379A-49F8-AC8D-9943C0B8B83D}">
      <dsp:nvSpPr>
        <dsp:cNvPr id="0" name=""/>
        <dsp:cNvSpPr/>
      </dsp:nvSpPr>
      <dsp:spPr>
        <a:xfrm>
          <a:off x="73039" y="396956"/>
          <a:ext cx="1323186" cy="13231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678D-11EA-4C4E-B0D7-14436F33D3C0}">
      <dsp:nvSpPr>
        <dsp:cNvPr id="0" name=""/>
        <dsp:cNvSpPr/>
      </dsp:nvSpPr>
      <dsp:spPr>
        <a:xfrm>
          <a:off x="1119415" y="1968589"/>
          <a:ext cx="10378220" cy="13555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Effective September 1, 2022, the TCEQ may not accept Permit by Rule registrations that do not include a Table 1(a) or equivalent emission summary table, emission calculations, or a process/project description.</a:t>
          </a:r>
          <a:endParaRPr lang="en-US" sz="2400" kern="1200" dirty="0"/>
        </a:p>
      </dsp:txBody>
      <dsp:txXfrm>
        <a:off x="1119415" y="1968589"/>
        <a:ext cx="10378220" cy="1355567"/>
      </dsp:txXfrm>
    </dsp:sp>
    <dsp:sp modelId="{52F12E67-1E5E-4088-98A9-1F4A95B544B2}">
      <dsp:nvSpPr>
        <dsp:cNvPr id="0" name=""/>
        <dsp:cNvSpPr/>
      </dsp:nvSpPr>
      <dsp:spPr>
        <a:xfrm>
          <a:off x="457822" y="1984780"/>
          <a:ext cx="1323186" cy="13231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77D023-9163-4F95-9158-E55756042431}">
      <dsp:nvSpPr>
        <dsp:cNvPr id="0" name=""/>
        <dsp:cNvSpPr/>
      </dsp:nvSpPr>
      <dsp:spPr>
        <a:xfrm>
          <a:off x="734633" y="3592563"/>
          <a:ext cx="10763002" cy="1283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224"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If a registration is not accepted, the company will be notified and the registration can be submitted within six months at no additional cost.</a:t>
          </a:r>
          <a:endParaRPr lang="en-US" sz="2400" kern="1200" dirty="0"/>
        </a:p>
      </dsp:txBody>
      <dsp:txXfrm>
        <a:off x="734633" y="3592563"/>
        <a:ext cx="10763002" cy="1283268"/>
      </dsp:txXfrm>
    </dsp:sp>
    <dsp:sp modelId="{8CE6EEDE-CA8E-48E5-813D-767BAAE0014D}">
      <dsp:nvSpPr>
        <dsp:cNvPr id="0" name=""/>
        <dsp:cNvSpPr/>
      </dsp:nvSpPr>
      <dsp:spPr>
        <a:xfrm>
          <a:off x="73039" y="3572604"/>
          <a:ext cx="1323186" cy="132318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AE6E8-8FDB-45B8-9FCC-7899DD677C2E}">
      <dsp:nvSpPr>
        <dsp:cNvPr id="0" name=""/>
        <dsp:cNvSpPr/>
      </dsp:nvSpPr>
      <dsp:spPr>
        <a:xfrm>
          <a:off x="-5717998" y="-875399"/>
          <a:ext cx="6808936" cy="6808936"/>
        </a:xfrm>
        <a:prstGeom prst="blockArc">
          <a:avLst>
            <a:gd name="adj1" fmla="val 18900000"/>
            <a:gd name="adj2" fmla="val 2700000"/>
            <a:gd name="adj3" fmla="val 31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BD756-829C-4D91-8E8A-E4785023754B}">
      <dsp:nvSpPr>
        <dsp:cNvPr id="0" name=""/>
        <dsp:cNvSpPr/>
      </dsp:nvSpPr>
      <dsp:spPr>
        <a:xfrm>
          <a:off x="702069" y="505813"/>
          <a:ext cx="10798804" cy="101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97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i="0" kern="1200" dirty="0"/>
            <a:t>Updated 261/262 Workbook</a:t>
          </a:r>
          <a:endParaRPr lang="en-US" sz="3200" kern="1200" dirty="0"/>
        </a:p>
      </dsp:txBody>
      <dsp:txXfrm>
        <a:off x="702069" y="505813"/>
        <a:ext cx="10798804" cy="1011627"/>
      </dsp:txXfrm>
    </dsp:sp>
    <dsp:sp modelId="{BC08655E-379A-49F8-AC8D-9943C0B8B83D}">
      <dsp:nvSpPr>
        <dsp:cNvPr id="0" name=""/>
        <dsp:cNvSpPr/>
      </dsp:nvSpPr>
      <dsp:spPr>
        <a:xfrm>
          <a:off x="69802" y="379360"/>
          <a:ext cx="1264534" cy="12645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A678D-11EA-4C4E-B0D7-14436F33D3C0}">
      <dsp:nvSpPr>
        <dsp:cNvPr id="0" name=""/>
        <dsp:cNvSpPr/>
      </dsp:nvSpPr>
      <dsp:spPr>
        <a:xfrm>
          <a:off x="1069795" y="2023254"/>
          <a:ext cx="10431077" cy="101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97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i="0" kern="1200" dirty="0"/>
            <a:t>Confidential Information</a:t>
          </a:r>
          <a:endParaRPr lang="en-US" sz="3200" kern="1200" dirty="0"/>
        </a:p>
      </dsp:txBody>
      <dsp:txXfrm>
        <a:off x="1069795" y="2023254"/>
        <a:ext cx="10431077" cy="1011627"/>
      </dsp:txXfrm>
    </dsp:sp>
    <dsp:sp modelId="{52F12E67-1E5E-4088-98A9-1F4A95B544B2}">
      <dsp:nvSpPr>
        <dsp:cNvPr id="0" name=""/>
        <dsp:cNvSpPr/>
      </dsp:nvSpPr>
      <dsp:spPr>
        <a:xfrm>
          <a:off x="437528" y="1896801"/>
          <a:ext cx="1264534" cy="12645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77D023-9163-4F95-9158-E55756042431}">
      <dsp:nvSpPr>
        <dsp:cNvPr id="0" name=""/>
        <dsp:cNvSpPr/>
      </dsp:nvSpPr>
      <dsp:spPr>
        <a:xfrm>
          <a:off x="702069" y="3540695"/>
          <a:ext cx="10798804" cy="101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979"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0" i="0" kern="1200" dirty="0"/>
            <a:t>Pre-Permit Meetings</a:t>
          </a:r>
          <a:endParaRPr lang="en-US" sz="3200" kern="1200" dirty="0"/>
        </a:p>
      </dsp:txBody>
      <dsp:txXfrm>
        <a:off x="702069" y="3540695"/>
        <a:ext cx="10798804" cy="1011627"/>
      </dsp:txXfrm>
    </dsp:sp>
    <dsp:sp modelId="{8CE6EEDE-CA8E-48E5-813D-767BAAE0014D}">
      <dsp:nvSpPr>
        <dsp:cNvPr id="0" name=""/>
        <dsp:cNvSpPr/>
      </dsp:nvSpPr>
      <dsp:spPr>
        <a:xfrm>
          <a:off x="69802" y="3414242"/>
          <a:ext cx="1264534" cy="12645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9AC05-D94F-4569-86D2-AEEEAAB11B06}">
      <dsp:nvSpPr>
        <dsp:cNvPr id="0" name=""/>
        <dsp:cNvSpPr/>
      </dsp:nvSpPr>
      <dsp:spPr>
        <a:xfrm>
          <a:off x="313034" y="0"/>
          <a:ext cx="3547724" cy="28860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C656A-326F-4F41-9CA2-4DF1169BE799}">
      <dsp:nvSpPr>
        <dsp:cNvPr id="0" name=""/>
        <dsp:cNvSpPr/>
      </dsp:nvSpPr>
      <dsp:spPr>
        <a:xfrm>
          <a:off x="34629" y="898302"/>
          <a:ext cx="3260776" cy="1154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When can these rules be used?</a:t>
          </a:r>
          <a:endParaRPr lang="en-US" sz="3000" kern="1200" dirty="0"/>
        </a:p>
      </dsp:txBody>
      <dsp:txXfrm>
        <a:off x="90983" y="954656"/>
        <a:ext cx="3148068" cy="1041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F8569-C9D9-4FD3-944D-B69A6014B960}">
      <dsp:nvSpPr>
        <dsp:cNvPr id="0" name=""/>
        <dsp:cNvSpPr/>
      </dsp:nvSpPr>
      <dsp:spPr>
        <a:xfrm>
          <a:off x="0" y="637"/>
          <a:ext cx="8452721" cy="14908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98FFD-2E17-43F7-8DD6-9C23C134D819}">
      <dsp:nvSpPr>
        <dsp:cNvPr id="0" name=""/>
        <dsp:cNvSpPr/>
      </dsp:nvSpPr>
      <dsp:spPr>
        <a:xfrm>
          <a:off x="450982" y="336078"/>
          <a:ext cx="819967" cy="819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175B7-3BA4-4161-A059-FC6FD902F763}">
      <dsp:nvSpPr>
        <dsp:cNvPr id="0" name=""/>
        <dsp:cNvSpPr/>
      </dsp:nvSpPr>
      <dsp:spPr>
        <a:xfrm>
          <a:off x="1721932" y="637"/>
          <a:ext cx="6730788" cy="14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82" tIns="157782" rIns="157782" bIns="157782" numCol="1" spcCol="1270" anchor="ctr" anchorCtr="0">
          <a:noAutofit/>
        </a:bodyPr>
        <a:lstStyle/>
        <a:p>
          <a:pPr marL="0" lvl="0" indent="0" algn="l" defTabSz="1244600">
            <a:lnSpc>
              <a:spcPct val="90000"/>
            </a:lnSpc>
            <a:spcBef>
              <a:spcPct val="0"/>
            </a:spcBef>
            <a:spcAft>
              <a:spcPct val="35000"/>
            </a:spcAft>
            <a:buNone/>
          </a:pPr>
          <a:r>
            <a:rPr lang="en-US" sz="2800" b="0" i="0" kern="1200" dirty="0"/>
            <a:t>(b) The following are not authorized under this section:</a:t>
          </a:r>
          <a:endParaRPr lang="en-US" sz="2800" kern="1200" dirty="0"/>
        </a:p>
      </dsp:txBody>
      <dsp:txXfrm>
        <a:off x="1721932" y="637"/>
        <a:ext cx="6730788" cy="1490850"/>
      </dsp:txXfrm>
    </dsp:sp>
    <dsp:sp modelId="{C1015437-50B3-45C5-8FF6-095B4D332F32}">
      <dsp:nvSpPr>
        <dsp:cNvPr id="0" name=""/>
        <dsp:cNvSpPr/>
      </dsp:nvSpPr>
      <dsp:spPr>
        <a:xfrm>
          <a:off x="0" y="1864200"/>
          <a:ext cx="8452721" cy="14908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24C31-576A-4479-A987-BDA2757EF8B3}">
      <dsp:nvSpPr>
        <dsp:cNvPr id="0" name=""/>
        <dsp:cNvSpPr/>
      </dsp:nvSpPr>
      <dsp:spPr>
        <a:xfrm>
          <a:off x="450982" y="2199642"/>
          <a:ext cx="819967" cy="819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E66FF-E8D9-42B7-B4F6-18B1C6B596F7}">
      <dsp:nvSpPr>
        <dsp:cNvPr id="0" name=""/>
        <dsp:cNvSpPr/>
      </dsp:nvSpPr>
      <dsp:spPr>
        <a:xfrm>
          <a:off x="1721932" y="1864200"/>
          <a:ext cx="6730788" cy="14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82" tIns="157782" rIns="157782" bIns="157782" numCol="1" spcCol="1270" anchor="ctr" anchorCtr="0">
          <a:noAutofit/>
        </a:bodyPr>
        <a:lstStyle/>
        <a:p>
          <a:pPr marL="0" lvl="0" indent="0" algn="l" defTabSz="1244600">
            <a:lnSpc>
              <a:spcPct val="90000"/>
            </a:lnSpc>
            <a:spcBef>
              <a:spcPct val="0"/>
            </a:spcBef>
            <a:spcAft>
              <a:spcPct val="35000"/>
            </a:spcAft>
            <a:buNone/>
          </a:pPr>
          <a:r>
            <a:rPr lang="en-US" sz="2800" kern="1200" dirty="0"/>
            <a:t>(1) construction of a facility authorized in another section of this chapter or for which a standard permit is in effect; and</a:t>
          </a:r>
        </a:p>
      </dsp:txBody>
      <dsp:txXfrm>
        <a:off x="1721932" y="1864200"/>
        <a:ext cx="6730788" cy="1490850"/>
      </dsp:txXfrm>
    </dsp:sp>
    <dsp:sp modelId="{72914127-F789-4A44-BBC5-5C0AEE1343B7}">
      <dsp:nvSpPr>
        <dsp:cNvPr id="0" name=""/>
        <dsp:cNvSpPr/>
      </dsp:nvSpPr>
      <dsp:spPr>
        <a:xfrm>
          <a:off x="0" y="3727764"/>
          <a:ext cx="8452721" cy="14908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B57C5-ABC4-4E69-885F-9D6C2EEE17B6}">
      <dsp:nvSpPr>
        <dsp:cNvPr id="0" name=""/>
        <dsp:cNvSpPr/>
      </dsp:nvSpPr>
      <dsp:spPr>
        <a:xfrm>
          <a:off x="450982" y="4063205"/>
          <a:ext cx="819967" cy="819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5E1140-E554-4125-BBC4-68B726B2E314}">
      <dsp:nvSpPr>
        <dsp:cNvPr id="0" name=""/>
        <dsp:cNvSpPr/>
      </dsp:nvSpPr>
      <dsp:spPr>
        <a:xfrm>
          <a:off x="1721932" y="3727764"/>
          <a:ext cx="6730788" cy="14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82" tIns="157782" rIns="157782" bIns="157782" numCol="1" spcCol="1270" anchor="ctr" anchorCtr="0">
          <a:noAutofit/>
        </a:bodyPr>
        <a:lstStyle/>
        <a:p>
          <a:pPr marL="0" lvl="0" indent="0" algn="l" defTabSz="1244600">
            <a:lnSpc>
              <a:spcPct val="90000"/>
            </a:lnSpc>
            <a:spcBef>
              <a:spcPct val="0"/>
            </a:spcBef>
            <a:spcAft>
              <a:spcPct val="35000"/>
            </a:spcAft>
            <a:buNone/>
          </a:pPr>
          <a:r>
            <a:rPr lang="en-US" sz="2800" kern="1200" dirty="0"/>
            <a:t>(2) any change to any facility authorized under another section of this chapter or authorized under a standard permit.</a:t>
          </a:r>
        </a:p>
      </dsp:txBody>
      <dsp:txXfrm>
        <a:off x="1721932" y="3727764"/>
        <a:ext cx="6730788" cy="1490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67B48-F815-40FF-BBC9-14FBBBED32EC}">
      <dsp:nvSpPr>
        <dsp:cNvPr id="0" name=""/>
        <dsp:cNvSpPr/>
      </dsp:nvSpPr>
      <dsp:spPr>
        <a:xfrm>
          <a:off x="-18344" y="0"/>
          <a:ext cx="9949308" cy="2153285"/>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Company A is building a boiler that is 80 MMBtu. They want to use §106.261 because they do not meet the requirements of §106.183 (max of 40 MMBtu). Can they authorize their boiler under 106.261?</a:t>
          </a:r>
        </a:p>
      </dsp:txBody>
      <dsp:txXfrm>
        <a:off x="44724" y="63068"/>
        <a:ext cx="7708119" cy="2027149"/>
      </dsp:txXfrm>
    </dsp:sp>
    <dsp:sp modelId="{21DC5B2D-CF4F-4BA9-A40C-88554EAEA67C}">
      <dsp:nvSpPr>
        <dsp:cNvPr id="0" name=""/>
        <dsp:cNvSpPr/>
      </dsp:nvSpPr>
      <dsp:spPr>
        <a:xfrm>
          <a:off x="1761155" y="2631793"/>
          <a:ext cx="9875929" cy="2153285"/>
        </a:xfrm>
        <a:prstGeom prst="roundRect">
          <a:avLst>
            <a:gd name="adj" fmla="val 10000"/>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US" sz="2800" kern="1200" dirty="0">
            <a:solidFill>
              <a:schemeClr val="bg1"/>
            </a:solidFill>
          </a:endParaRPr>
        </a:p>
        <a:p>
          <a:pPr marL="0" lvl="0" indent="0" algn="l" defTabSz="1244600">
            <a:lnSpc>
              <a:spcPct val="90000"/>
            </a:lnSpc>
            <a:spcBef>
              <a:spcPct val="0"/>
            </a:spcBef>
            <a:spcAft>
              <a:spcPct val="35000"/>
            </a:spcAft>
            <a:buNone/>
          </a:pPr>
          <a:r>
            <a:rPr lang="en-US" sz="2800" kern="1200" dirty="0">
              <a:solidFill>
                <a:schemeClr val="bg1"/>
              </a:solidFill>
            </a:rPr>
            <a:t>No. 	</a:t>
          </a:r>
        </a:p>
        <a:p>
          <a:pPr marL="0" lvl="0" indent="0" algn="l" defTabSz="1244600">
            <a:lnSpc>
              <a:spcPct val="90000"/>
            </a:lnSpc>
            <a:spcBef>
              <a:spcPct val="0"/>
            </a:spcBef>
            <a:spcAft>
              <a:spcPct val="35000"/>
            </a:spcAft>
            <a:buNone/>
          </a:pPr>
          <a:r>
            <a:rPr lang="en-US" sz="2800" i="1" kern="1200" dirty="0">
              <a:solidFill>
                <a:schemeClr val="bg1"/>
              </a:solidFill>
            </a:rPr>
            <a:t>(1) construction of a facility authorized in another section of this chapter or for which a standard permit is in effect; </a:t>
          </a:r>
        </a:p>
        <a:p>
          <a:pPr marL="0" lvl="0" indent="0" algn="l" defTabSz="1244600">
            <a:lnSpc>
              <a:spcPct val="90000"/>
            </a:lnSpc>
            <a:spcBef>
              <a:spcPct val="0"/>
            </a:spcBef>
            <a:spcAft>
              <a:spcPct val="35000"/>
            </a:spcAft>
            <a:buNone/>
          </a:pPr>
          <a:r>
            <a:rPr lang="en-US" sz="2300" kern="1200" dirty="0"/>
            <a:t> </a:t>
          </a:r>
        </a:p>
      </dsp:txBody>
      <dsp:txXfrm>
        <a:off x="1824223" y="2694861"/>
        <a:ext cx="6607347" cy="2027149"/>
      </dsp:txXfrm>
    </dsp:sp>
    <dsp:sp modelId="{4F3708E9-A820-4662-A4DD-E202C6548422}">
      <dsp:nvSpPr>
        <dsp:cNvPr id="0" name=""/>
        <dsp:cNvSpPr/>
      </dsp:nvSpPr>
      <dsp:spPr>
        <a:xfrm>
          <a:off x="8394655" y="1143000"/>
          <a:ext cx="2449180" cy="2551087"/>
        </a:xfrm>
        <a:prstGeom prst="downArrow">
          <a:avLst>
            <a:gd name="adj1" fmla="val 55000"/>
            <a:gd name="adj2" fmla="val 45000"/>
          </a:avLst>
        </a:prstGeom>
        <a:solidFill>
          <a:srgbClr val="A5DB6F"/>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945721" y="1143000"/>
        <a:ext cx="1347049" cy="1944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9EE5-2C44-4F6A-8242-7996D716821A}">
      <dsp:nvSpPr>
        <dsp:cNvPr id="0" name=""/>
        <dsp:cNvSpPr/>
      </dsp:nvSpPr>
      <dsp:spPr>
        <a:xfrm>
          <a:off x="2" y="0"/>
          <a:ext cx="11379194" cy="4525963"/>
        </a:xfrm>
        <a:prstGeom prst="rightArrow">
          <a:avLst/>
        </a:prstGeom>
        <a:solidFill>
          <a:srgbClr val="A5DB6F"/>
        </a:solidFill>
        <a:ln>
          <a:noFill/>
        </a:ln>
        <a:effectLst/>
      </dsp:spPr>
      <dsp:style>
        <a:lnRef idx="0">
          <a:scrgbClr r="0" g="0" b="0"/>
        </a:lnRef>
        <a:fillRef idx="1">
          <a:scrgbClr r="0" g="0" b="0"/>
        </a:fillRef>
        <a:effectRef idx="0">
          <a:scrgbClr r="0" g="0" b="0"/>
        </a:effectRef>
        <a:fontRef idx="minor"/>
      </dsp:style>
    </dsp:sp>
    <dsp:sp modelId="{4FD7792C-7B76-4A1F-B46F-2F108D7E947D}">
      <dsp:nvSpPr>
        <dsp:cNvPr id="0" name=""/>
        <dsp:cNvSpPr/>
      </dsp:nvSpPr>
      <dsp:spPr>
        <a:xfrm>
          <a:off x="101585" y="1357788"/>
          <a:ext cx="3126170"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dsp:txBody>
      <dsp:txXfrm>
        <a:off x="189961" y="1446164"/>
        <a:ext cx="2949418" cy="1633633"/>
      </dsp:txXfrm>
    </dsp:sp>
    <dsp:sp modelId="{5FD40902-3C9C-4071-85BD-A8ECB01F9C0A}">
      <dsp:nvSpPr>
        <dsp:cNvPr id="0" name=""/>
        <dsp:cNvSpPr/>
      </dsp:nvSpPr>
      <dsp:spPr>
        <a:xfrm>
          <a:off x="3441770" y="1357788"/>
          <a:ext cx="3364061"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dsp:txBody>
      <dsp:txXfrm>
        <a:off x="3530146" y="1446164"/>
        <a:ext cx="3187309" cy="1633633"/>
      </dsp:txXfrm>
    </dsp:sp>
    <dsp:sp modelId="{DFB97B37-E397-4405-8077-7DCC3DCC8756}">
      <dsp:nvSpPr>
        <dsp:cNvPr id="0" name=""/>
        <dsp:cNvSpPr/>
      </dsp:nvSpPr>
      <dsp:spPr>
        <a:xfrm>
          <a:off x="6898577" y="1357788"/>
          <a:ext cx="3210448"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dsp:txBody>
      <dsp:txXfrm>
        <a:off x="6986953" y="1446164"/>
        <a:ext cx="3033696"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9EE5-2C44-4F6A-8242-7996D716821A}">
      <dsp:nvSpPr>
        <dsp:cNvPr id="0" name=""/>
        <dsp:cNvSpPr/>
      </dsp:nvSpPr>
      <dsp:spPr>
        <a:xfrm>
          <a:off x="2" y="0"/>
          <a:ext cx="11379194" cy="4525963"/>
        </a:xfrm>
        <a:prstGeom prst="rightArrow">
          <a:avLst/>
        </a:prstGeom>
        <a:solidFill>
          <a:srgbClr val="A5DB6F"/>
        </a:solidFill>
        <a:ln>
          <a:noFill/>
        </a:ln>
        <a:effectLst/>
      </dsp:spPr>
      <dsp:style>
        <a:lnRef idx="0">
          <a:scrgbClr r="0" g="0" b="0"/>
        </a:lnRef>
        <a:fillRef idx="1">
          <a:scrgbClr r="0" g="0" b="0"/>
        </a:fillRef>
        <a:effectRef idx="0">
          <a:scrgbClr r="0" g="0" b="0"/>
        </a:effectRef>
        <a:fontRef idx="minor"/>
      </dsp:style>
    </dsp:sp>
    <dsp:sp modelId="{4FD7792C-7B76-4A1F-B46F-2F108D7E947D}">
      <dsp:nvSpPr>
        <dsp:cNvPr id="0" name=""/>
        <dsp:cNvSpPr/>
      </dsp:nvSpPr>
      <dsp:spPr>
        <a:xfrm>
          <a:off x="101585" y="1357788"/>
          <a:ext cx="3126170"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dsp:txBody>
      <dsp:txXfrm>
        <a:off x="189961" y="1446164"/>
        <a:ext cx="2949418" cy="1633633"/>
      </dsp:txXfrm>
    </dsp:sp>
    <dsp:sp modelId="{5FD40902-3C9C-4071-85BD-A8ECB01F9C0A}">
      <dsp:nvSpPr>
        <dsp:cNvPr id="0" name=""/>
        <dsp:cNvSpPr/>
      </dsp:nvSpPr>
      <dsp:spPr>
        <a:xfrm>
          <a:off x="3441770" y="1357788"/>
          <a:ext cx="3364061"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dsp:txBody>
      <dsp:txXfrm>
        <a:off x="3530146" y="1446164"/>
        <a:ext cx="3187309" cy="1633633"/>
      </dsp:txXfrm>
    </dsp:sp>
    <dsp:sp modelId="{DFB97B37-E397-4405-8077-7DCC3DCC8756}">
      <dsp:nvSpPr>
        <dsp:cNvPr id="0" name=""/>
        <dsp:cNvSpPr/>
      </dsp:nvSpPr>
      <dsp:spPr>
        <a:xfrm>
          <a:off x="6898577" y="1357788"/>
          <a:ext cx="3210448" cy="1810385"/>
        </a:xfrm>
        <a:prstGeom prst="roundRect">
          <a:avLst/>
        </a:prstGeom>
        <a:solidFill>
          <a:srgbClr val="C5E8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dsp:txBody>
      <dsp:txXfrm>
        <a:off x="6986953" y="1446164"/>
        <a:ext cx="3033696" cy="1633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6832B-F46F-40EB-A305-764CD6C5291D}">
      <dsp:nvSpPr>
        <dsp:cNvPr id="0" name=""/>
        <dsp:cNvSpPr/>
      </dsp:nvSpPr>
      <dsp:spPr>
        <a:xfrm>
          <a:off x="0" y="1817"/>
          <a:ext cx="11131826" cy="171205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Note that the total speciated chemicals must match the emission total on the summary table. Situations with worst-case chemicals need to be explained.</a:t>
          </a:r>
        </a:p>
      </dsp:txBody>
      <dsp:txXfrm>
        <a:off x="83576" y="85393"/>
        <a:ext cx="10964674" cy="1544906"/>
      </dsp:txXfrm>
    </dsp:sp>
    <dsp:sp modelId="{FAB3338A-E83E-48BD-93D7-2B98CD4110F3}">
      <dsp:nvSpPr>
        <dsp:cNvPr id="0" name=""/>
        <dsp:cNvSpPr/>
      </dsp:nvSpPr>
      <dsp:spPr>
        <a:xfrm>
          <a:off x="0" y="1726124"/>
          <a:ext cx="11131826" cy="125393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106.261/262 Table</a:t>
          </a:r>
        </a:p>
      </dsp:txBody>
      <dsp:txXfrm>
        <a:off x="61212" y="1787336"/>
        <a:ext cx="11009402" cy="1131509"/>
      </dsp:txXfrm>
    </dsp:sp>
    <dsp:sp modelId="{AA113679-9C89-4641-8890-14D9C1A9E638}">
      <dsp:nvSpPr>
        <dsp:cNvPr id="0" name=""/>
        <dsp:cNvSpPr/>
      </dsp:nvSpPr>
      <dsp:spPr>
        <a:xfrm>
          <a:off x="0" y="2980058"/>
          <a:ext cx="11131826" cy="32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VOCs = 3.52 lb/hr and 4.79 tpy</a:t>
          </a:r>
        </a:p>
      </dsp:txBody>
      <dsp:txXfrm>
        <a:off x="0" y="2980058"/>
        <a:ext cx="11131826" cy="325731"/>
      </dsp:txXfrm>
    </dsp:sp>
    <dsp:sp modelId="{DBEA3320-7347-43DA-8B77-4DD9F4009694}">
      <dsp:nvSpPr>
        <dsp:cNvPr id="0" name=""/>
        <dsp:cNvSpPr/>
      </dsp:nvSpPr>
      <dsp:spPr>
        <a:xfrm>
          <a:off x="0" y="3305790"/>
          <a:ext cx="11131826" cy="125393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Emission Summary Table</a:t>
          </a:r>
        </a:p>
      </dsp:txBody>
      <dsp:txXfrm>
        <a:off x="61212" y="3367002"/>
        <a:ext cx="11009402" cy="1131509"/>
      </dsp:txXfrm>
    </dsp:sp>
    <dsp:sp modelId="{0B4BF84E-472D-43DF-A5FF-506EF4B36C1A}">
      <dsp:nvSpPr>
        <dsp:cNvPr id="0" name=""/>
        <dsp:cNvSpPr/>
      </dsp:nvSpPr>
      <dsp:spPr>
        <a:xfrm>
          <a:off x="0" y="4559724"/>
          <a:ext cx="11131826" cy="325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4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VOCs = 3.52 lb/hr and 4.79 tpy</a:t>
          </a:r>
        </a:p>
      </dsp:txBody>
      <dsp:txXfrm>
        <a:off x="0" y="4559724"/>
        <a:ext cx="11131826" cy="3257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6D27-1DE5-4DCF-89EF-4289AA204572}">
      <dsp:nvSpPr>
        <dsp:cNvPr id="0" name=""/>
        <dsp:cNvSpPr/>
      </dsp:nvSpPr>
      <dsp:spPr>
        <a:xfrm>
          <a:off x="0" y="1140093"/>
          <a:ext cx="4630063" cy="170939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344" tIns="249936" rIns="359344"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5 lb/hr</a:t>
          </a:r>
        </a:p>
        <a:p>
          <a:pPr marL="285750" lvl="1" indent="-285750" algn="l" defTabSz="1422400">
            <a:lnSpc>
              <a:spcPct val="90000"/>
            </a:lnSpc>
            <a:spcBef>
              <a:spcPct val="0"/>
            </a:spcBef>
            <a:spcAft>
              <a:spcPct val="15000"/>
            </a:spcAft>
            <a:buChar char="•"/>
          </a:pPr>
          <a:r>
            <a:rPr lang="en-US" sz="3200" kern="1200" dirty="0"/>
            <a:t>6 tpy</a:t>
          </a:r>
        </a:p>
      </dsp:txBody>
      <dsp:txXfrm>
        <a:off x="0" y="1140093"/>
        <a:ext cx="4630063" cy="1709396"/>
      </dsp:txXfrm>
    </dsp:sp>
    <dsp:sp modelId="{03BEBFDC-526A-4961-B0FA-324BC301DF99}">
      <dsp:nvSpPr>
        <dsp:cNvPr id="0" name=""/>
        <dsp:cNvSpPr/>
      </dsp:nvSpPr>
      <dsp:spPr>
        <a:xfrm>
          <a:off x="231277" y="62133"/>
          <a:ext cx="3911455" cy="12550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04" tIns="0" rIns="122504" bIns="0" numCol="1" spcCol="1270" anchor="ctr" anchorCtr="0">
          <a:noAutofit/>
        </a:bodyPr>
        <a:lstStyle/>
        <a:p>
          <a:pPr marL="0" lvl="0" indent="0" algn="l" defTabSz="1422400">
            <a:lnSpc>
              <a:spcPct val="90000"/>
            </a:lnSpc>
            <a:spcBef>
              <a:spcPct val="0"/>
            </a:spcBef>
            <a:spcAft>
              <a:spcPct val="35000"/>
            </a:spcAft>
            <a:buNone/>
          </a:pPr>
          <a:r>
            <a:rPr lang="en-US" sz="3200" kern="1200" dirty="0"/>
            <a:t>Site Wide Propane Emissions:</a:t>
          </a:r>
        </a:p>
      </dsp:txBody>
      <dsp:txXfrm>
        <a:off x="292545" y="123401"/>
        <a:ext cx="3788919" cy="11325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8157C1-8A6C-4321-846D-B358E31D509E}" type="datetimeFigureOut">
              <a:rPr lang="en-US" smtClean="0"/>
              <a:t>10/19/2022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5D64E-FCB6-4D4F-B94C-7AD7D485FC37}" type="slidenum">
              <a:rPr lang="en-US" smtClean="0"/>
              <a:t>‹#›</a:t>
            </a:fld>
            <a:endParaRPr lang="en-US" dirty="0"/>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a:t>
            </a:fld>
            <a:endParaRPr lang="en-US" dirty="0"/>
          </a:p>
        </p:txBody>
      </p:sp>
    </p:spTree>
    <p:extLst>
      <p:ext uri="{BB962C8B-B14F-4D97-AF65-F5344CB8AC3E}">
        <p14:creationId xmlns:p14="http://schemas.microsoft.com/office/powerpoint/2010/main" val="205180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Butane is a 261(2) Chemical. </a:t>
            </a:r>
          </a:p>
          <a:p>
            <a:r>
              <a:rPr lang="en-US" dirty="0"/>
              <a:t>Emission limit is 6 lb/hr and 10 tpy.</a:t>
            </a:r>
          </a:p>
          <a:p>
            <a:endParaRPr lang="en-US" dirty="0"/>
          </a:p>
          <a:p>
            <a:r>
              <a:rPr lang="en-US" dirty="0"/>
              <a:t>Rule: http://texreg.sos.state.tx.us/public/readtac$ext.TacPage?sl=R&amp;app=9&amp;p_dir=&amp;p_rloc=&amp;p_tloc=&amp;p_ploc=&amp;pg=1&amp;p_tac=&amp;ti=30&amp;pt=1&amp;ch=106&amp;rl=261</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10</a:t>
            </a:fld>
            <a:endParaRPr lang="en-US" dirty="0"/>
          </a:p>
        </p:txBody>
      </p:sp>
    </p:spTree>
    <p:extLst>
      <p:ext uri="{BB962C8B-B14F-4D97-AF65-F5344CB8AC3E}">
        <p14:creationId xmlns:p14="http://schemas.microsoft.com/office/powerpoint/2010/main" val="418575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we enter 6</a:t>
            </a:r>
            <a:r>
              <a:rPr lang="en-US" baseline="0" dirty="0"/>
              <a:t> lb/hr and 10 tpy into the chart. The K Value and the L value are only needed for </a:t>
            </a:r>
            <a:r>
              <a:rPr lang="en-US" dirty="0">
                <a:solidFill>
                  <a:prstClr val="black"/>
                </a:solidFill>
              </a:rPr>
              <a:t>§</a:t>
            </a:r>
            <a:r>
              <a:rPr lang="en-US" baseline="0" dirty="0"/>
              <a:t>106.262 chemicals.</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11</a:t>
            </a:fld>
            <a:endParaRPr lang="en-US" dirty="0"/>
          </a:p>
        </p:txBody>
      </p:sp>
    </p:spTree>
    <p:extLst>
      <p:ext uri="{BB962C8B-B14F-4D97-AF65-F5344CB8AC3E}">
        <p14:creationId xmlns:p14="http://schemas.microsoft.com/office/powerpoint/2010/main" val="259511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Benzene</a:t>
            </a:r>
          </a:p>
        </p:txBody>
      </p:sp>
      <p:sp>
        <p:nvSpPr>
          <p:cNvPr id="4" name="Slide Number Placeholder 3"/>
          <p:cNvSpPr>
            <a:spLocks noGrp="1"/>
          </p:cNvSpPr>
          <p:nvPr>
            <p:ph type="sldNum" sz="quarter" idx="5"/>
          </p:nvPr>
        </p:nvSpPr>
        <p:spPr/>
        <p:txBody>
          <a:bodyPr/>
          <a:lstStyle/>
          <a:p>
            <a:fld id="{CFF5D64E-FCB6-4D4F-B94C-7AD7D485FC37}" type="slidenum">
              <a:rPr lang="en-US" smtClean="0"/>
              <a:t>12</a:t>
            </a:fld>
            <a:endParaRPr lang="en-US" dirty="0"/>
          </a:p>
        </p:txBody>
      </p:sp>
    </p:spTree>
    <p:extLst>
      <p:ext uri="{BB962C8B-B14F-4D97-AF65-F5344CB8AC3E}">
        <p14:creationId xmlns:p14="http://schemas.microsoft.com/office/powerpoint/2010/main" val="233396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Benzene is not one of the chemicals</a:t>
            </a:r>
            <a:r>
              <a:rPr lang="en-US" baseline="0" dirty="0"/>
              <a:t> listed in </a:t>
            </a:r>
            <a:r>
              <a:rPr lang="en-US" dirty="0">
                <a:solidFill>
                  <a:prstClr val="black"/>
                </a:solidFill>
              </a:rPr>
              <a:t>§</a:t>
            </a:r>
            <a:r>
              <a:rPr lang="en-US" baseline="0" dirty="0"/>
              <a:t>106.261(a)(2).  So next, skip over to </a:t>
            </a:r>
            <a:r>
              <a:rPr lang="en-US" dirty="0">
                <a:solidFill>
                  <a:prstClr val="black"/>
                </a:solidFill>
              </a:rPr>
              <a:t>§</a:t>
            </a:r>
            <a:r>
              <a:rPr lang="en-US" baseline="0" dirty="0"/>
              <a:t>106.262</a:t>
            </a: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13</a:t>
            </a:fld>
            <a:endParaRPr lang="en-US" dirty="0"/>
          </a:p>
        </p:txBody>
      </p:sp>
    </p:spTree>
    <p:extLst>
      <p:ext uri="{BB962C8B-B14F-4D97-AF65-F5344CB8AC3E}">
        <p14:creationId xmlns:p14="http://schemas.microsoft.com/office/powerpoint/2010/main" val="57511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TCEQ accepts</a:t>
            </a:r>
            <a:r>
              <a:rPr lang="en-US" baseline="0" dirty="0"/>
              <a:t> the L value from two sources:</a:t>
            </a:r>
          </a:p>
          <a:p>
            <a:pPr marL="237369" indent="-237369">
              <a:buAutoNum type="arabicPeriod"/>
            </a:pPr>
            <a:r>
              <a:rPr lang="en-US" dirty="0">
                <a:solidFill>
                  <a:prstClr val="black"/>
                </a:solidFill>
              </a:rPr>
              <a:t>§</a:t>
            </a:r>
            <a:r>
              <a:rPr lang="en-US" baseline="0" dirty="0"/>
              <a:t>106.262 rule language which the arrow is pointing to. Or, if the chemical is not listed here, check</a:t>
            </a:r>
          </a:p>
          <a:p>
            <a:pPr marL="237369" indent="-237369">
              <a:buAutoNum type="arabicPeriod"/>
            </a:pPr>
            <a:r>
              <a:rPr lang="en-US" baseline="0" dirty="0"/>
              <a:t>1997 TLV.</a:t>
            </a:r>
          </a:p>
          <a:p>
            <a:pPr marL="237369" indent="-237369">
              <a:buAutoNum type="arabicPeriod"/>
            </a:pPr>
            <a:endParaRPr lang="en-US" baseline="0" dirty="0"/>
          </a:p>
          <a:p>
            <a:pPr defTabSz="949478">
              <a:defRPr/>
            </a:pPr>
            <a:r>
              <a:rPr lang="en-US" dirty="0"/>
              <a:t>In this case, Benzene is listed in PBR </a:t>
            </a:r>
            <a:r>
              <a:rPr lang="en-US" dirty="0">
                <a:solidFill>
                  <a:prstClr val="black"/>
                </a:solidFill>
              </a:rPr>
              <a:t>§</a:t>
            </a:r>
            <a:r>
              <a:rPr lang="en-US" dirty="0"/>
              <a:t>106.262 and has an L value of 3.</a:t>
            </a:r>
          </a:p>
          <a:p>
            <a:pPr defTabSz="949478">
              <a:defRPr/>
            </a:pPr>
            <a:endParaRPr lang="en-US" dirty="0"/>
          </a:p>
          <a:p>
            <a:pPr defTabSz="949478">
              <a:defRPr/>
            </a:pPr>
            <a:r>
              <a:rPr lang="en-US" dirty="0"/>
              <a:t>Rule: http://texreg.sos.state.tx.us/public/readtac$ext.TacPage?sl=R&amp;app=9&amp;p_dir=&amp;p_rloc=&amp;p_tloc=&amp;p_ploc=&amp;pg=1&amp;p_tac=&amp;ti=30&amp;pt=1&amp;ch=106&amp;rl=262</a:t>
            </a:r>
          </a:p>
          <a:p>
            <a:pPr defTabSz="949478">
              <a:defRPr/>
            </a:pPr>
            <a:endParaRPr lang="en-US" dirty="0"/>
          </a:p>
          <a:p>
            <a:pPr defTabSz="949478">
              <a:defRPr/>
            </a:pPr>
            <a:r>
              <a:rPr lang="en-US" dirty="0"/>
              <a:t>Limit Values (L Values): http://texreg.sos.state.tx.us/fids/30_0106_0262-6.html</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14</a:t>
            </a:fld>
            <a:endParaRPr lang="en-US" dirty="0"/>
          </a:p>
        </p:txBody>
      </p:sp>
    </p:spTree>
    <p:extLst>
      <p:ext uri="{BB962C8B-B14F-4D97-AF65-F5344CB8AC3E}">
        <p14:creationId xmlns:p14="http://schemas.microsoft.com/office/powerpoint/2010/main" val="131080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find the K value</a:t>
            </a:r>
          </a:p>
        </p:txBody>
      </p:sp>
      <p:sp>
        <p:nvSpPr>
          <p:cNvPr id="4" name="Slide Number Placeholder 3"/>
          <p:cNvSpPr>
            <a:spLocks noGrp="1"/>
          </p:cNvSpPr>
          <p:nvPr>
            <p:ph type="sldNum" sz="quarter" idx="5"/>
          </p:nvPr>
        </p:nvSpPr>
        <p:spPr/>
        <p:txBody>
          <a:bodyPr/>
          <a:lstStyle/>
          <a:p>
            <a:fld id="{CFF5D64E-FCB6-4D4F-B94C-7AD7D485FC37}" type="slidenum">
              <a:rPr lang="en-US" smtClean="0"/>
              <a:t>15</a:t>
            </a:fld>
            <a:endParaRPr lang="en-US" dirty="0"/>
          </a:p>
        </p:txBody>
      </p:sp>
    </p:spTree>
    <p:extLst>
      <p:ext uri="{BB962C8B-B14F-4D97-AF65-F5344CB8AC3E}">
        <p14:creationId xmlns:p14="http://schemas.microsoft.com/office/powerpoint/2010/main" val="57685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In this case study, the distance to the nearest off property receptor is 300 feet.</a:t>
            </a:r>
          </a:p>
          <a:p>
            <a:pPr lvl="1"/>
            <a:r>
              <a:rPr lang="en-US" dirty="0">
                <a:cs typeface="Arial" panose="020B0604020202020204" pitchFamily="34" charset="0"/>
              </a:rPr>
              <a:t>K = 139</a:t>
            </a:r>
          </a:p>
          <a:p>
            <a:r>
              <a:rPr lang="en-US" dirty="0"/>
              <a:t>Rule:</a:t>
            </a:r>
            <a:r>
              <a:rPr lang="en-US" baseline="0" dirty="0"/>
              <a:t> http://texreg.sos.state.tx.us/public/readtac$ext.TacPage?sl=R&amp;app=9&amp;p_dir=&amp;p_rloc=&amp;p_tloc=&amp;p_ploc=&amp;pg=1&amp;p_tac=&amp;ti=30&amp;pt=1&amp;ch=106&amp;rl=262</a:t>
            </a:r>
          </a:p>
          <a:p>
            <a:r>
              <a:rPr lang="en-US" baseline="0" dirty="0"/>
              <a:t>K Values:  http://texreg.sos.state.tx.us/fids/30_0106_0262-5.html</a:t>
            </a:r>
          </a:p>
        </p:txBody>
      </p:sp>
      <p:sp>
        <p:nvSpPr>
          <p:cNvPr id="4" name="Slide Number Placeholder 3"/>
          <p:cNvSpPr>
            <a:spLocks noGrp="1"/>
          </p:cNvSpPr>
          <p:nvPr>
            <p:ph type="sldNum" sz="quarter" idx="5"/>
          </p:nvPr>
        </p:nvSpPr>
        <p:spPr/>
        <p:txBody>
          <a:bodyPr/>
          <a:lstStyle/>
          <a:p>
            <a:fld id="{CFF5D64E-FCB6-4D4F-B94C-7AD7D485FC37}" type="slidenum">
              <a:rPr lang="en-US" smtClean="0"/>
              <a:t>16</a:t>
            </a:fld>
            <a:endParaRPr lang="en-US" dirty="0"/>
          </a:p>
        </p:txBody>
      </p:sp>
    </p:spTree>
    <p:extLst>
      <p:ext uri="{BB962C8B-B14F-4D97-AF65-F5344CB8AC3E}">
        <p14:creationId xmlns:p14="http://schemas.microsoft.com/office/powerpoint/2010/main" val="1327489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 3/139 = 0.0216</a:t>
            </a:r>
          </a:p>
          <a:p>
            <a:endParaRPr lang="en-US" dirty="0"/>
          </a:p>
          <a:p>
            <a:pPr marL="178027" indent="-178027">
              <a:buFont typeface="Arial" charset="0"/>
              <a:buChar char="•"/>
            </a:pPr>
            <a:r>
              <a:rPr lang="en-US" dirty="0"/>
              <a:t>Per the rule, the annual limit is 5.00 tpy.  However, it is mathematically impossible to reach this number when the max lb/hr * 8760 hrs/2000 = &lt; 5 tpy.</a:t>
            </a:r>
          </a:p>
          <a:p>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17</a:t>
            </a:fld>
            <a:endParaRPr lang="en-US" dirty="0"/>
          </a:p>
        </p:txBody>
      </p:sp>
    </p:spTree>
    <p:extLst>
      <p:ext uri="{BB962C8B-B14F-4D97-AF65-F5344CB8AC3E}">
        <p14:creationId xmlns:p14="http://schemas.microsoft.com/office/powerpoint/2010/main" val="535089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let’s look at Emery.</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18</a:t>
            </a:fld>
            <a:endParaRPr lang="en-US" dirty="0"/>
          </a:p>
        </p:txBody>
      </p:sp>
    </p:spTree>
    <p:extLst>
      <p:ext uri="{BB962C8B-B14F-4D97-AF65-F5344CB8AC3E}">
        <p14:creationId xmlns:p14="http://schemas.microsoft.com/office/powerpoint/2010/main" val="127009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Emery is not listed in PBR </a:t>
            </a:r>
            <a:r>
              <a:rPr lang="en-US" dirty="0">
                <a:latin typeface="Calibri"/>
              </a:rPr>
              <a:t>§</a:t>
            </a:r>
            <a:r>
              <a:rPr lang="en-US" dirty="0"/>
              <a:t>106.261, so we will have to look at PBR </a:t>
            </a:r>
            <a:r>
              <a:rPr lang="en-US" dirty="0">
                <a:solidFill>
                  <a:prstClr val="black"/>
                </a:solidFill>
              </a:rPr>
              <a:t>§</a:t>
            </a:r>
            <a:r>
              <a:rPr lang="en-US" dirty="0"/>
              <a:t>106.262.</a:t>
            </a:r>
          </a:p>
          <a:p>
            <a:pPr defTabSz="949478">
              <a:defRPr/>
            </a:pPr>
            <a:endParaRPr lang="en-US" dirty="0"/>
          </a:p>
          <a:p>
            <a:pPr defTabSz="949478">
              <a:defRPr/>
            </a:pPr>
            <a:r>
              <a:rPr lang="en-US" dirty="0">
                <a:solidFill>
                  <a:prstClr val="black"/>
                </a:solidFill>
              </a:rPr>
              <a:t>Emery is not listed in PBR §106.262’s pollutants list, so we will have to look at the 1997 Threshold Limit</a:t>
            </a:r>
            <a:r>
              <a:rPr lang="en-US" baseline="0" dirty="0">
                <a:solidFill>
                  <a:prstClr val="black"/>
                </a:solidFill>
              </a:rPr>
              <a:t> Values (</a:t>
            </a:r>
            <a:r>
              <a:rPr lang="en-US" dirty="0">
                <a:solidFill>
                  <a:prstClr val="black"/>
                </a:solidFill>
              </a:rPr>
              <a:t>TLVs) and Biological Exposure Indices</a:t>
            </a:r>
            <a:r>
              <a:rPr lang="en-US" baseline="0" dirty="0">
                <a:solidFill>
                  <a:prstClr val="black"/>
                </a:solidFill>
              </a:rPr>
              <a:t> (</a:t>
            </a:r>
            <a:r>
              <a:rPr lang="en-US" dirty="0">
                <a:solidFill>
                  <a:prstClr val="black"/>
                </a:solidFill>
              </a:rPr>
              <a:t>BEIs).</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19</a:t>
            </a:fld>
            <a:endParaRPr lang="en-US" dirty="0"/>
          </a:p>
        </p:txBody>
      </p:sp>
    </p:spTree>
    <p:extLst>
      <p:ext uri="{BB962C8B-B14F-4D97-AF65-F5344CB8AC3E}">
        <p14:creationId xmlns:p14="http://schemas.microsoft.com/office/powerpoint/2010/main" val="12025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 by Rule = PBR </a:t>
            </a:r>
          </a:p>
        </p:txBody>
      </p:sp>
      <p:sp>
        <p:nvSpPr>
          <p:cNvPr id="4" name="Slide Number Placeholder 3"/>
          <p:cNvSpPr>
            <a:spLocks noGrp="1"/>
          </p:cNvSpPr>
          <p:nvPr>
            <p:ph type="sldNum" sz="quarter" idx="5"/>
          </p:nvPr>
        </p:nvSpPr>
        <p:spPr/>
        <p:txBody>
          <a:bodyPr/>
          <a:lstStyle/>
          <a:p>
            <a:fld id="{CFF5D64E-FCB6-4D4F-B94C-7AD7D485FC37}" type="slidenum">
              <a:rPr lang="en-US" smtClean="0"/>
              <a:t>2</a:t>
            </a:fld>
            <a:endParaRPr lang="en-US" dirty="0"/>
          </a:p>
        </p:txBody>
      </p:sp>
    </p:spTree>
    <p:extLst>
      <p:ext uri="{BB962C8B-B14F-4D97-AF65-F5344CB8AC3E}">
        <p14:creationId xmlns:p14="http://schemas.microsoft.com/office/powerpoint/2010/main" val="36084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Emery is listed in the 1997 Threshold Limit</a:t>
            </a:r>
            <a:r>
              <a:rPr lang="en-US" baseline="0" dirty="0"/>
              <a:t> Values (</a:t>
            </a:r>
            <a:r>
              <a:rPr lang="en-US" dirty="0"/>
              <a:t>TLVs) and Biological Exposure Indices (BEIs) and has an L value of 10.</a:t>
            </a:r>
          </a:p>
        </p:txBody>
      </p:sp>
      <p:sp>
        <p:nvSpPr>
          <p:cNvPr id="4" name="Slide Number Placeholder 3"/>
          <p:cNvSpPr>
            <a:spLocks noGrp="1"/>
          </p:cNvSpPr>
          <p:nvPr>
            <p:ph type="sldNum" sz="quarter" idx="5"/>
          </p:nvPr>
        </p:nvSpPr>
        <p:spPr/>
        <p:txBody>
          <a:bodyPr/>
          <a:lstStyle/>
          <a:p>
            <a:fld id="{CFF5D64E-FCB6-4D4F-B94C-7AD7D485FC37}" type="slidenum">
              <a:rPr lang="en-US" smtClean="0"/>
              <a:t>20</a:t>
            </a:fld>
            <a:endParaRPr lang="en-US" dirty="0"/>
          </a:p>
        </p:txBody>
      </p:sp>
    </p:spTree>
    <p:extLst>
      <p:ext uri="{BB962C8B-B14F-4D97-AF65-F5344CB8AC3E}">
        <p14:creationId xmlns:p14="http://schemas.microsoft.com/office/powerpoint/2010/main" val="2323826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E = 10/139 = 0.07</a:t>
            </a:r>
          </a:p>
          <a:p>
            <a:endParaRPr lang="en-US" dirty="0"/>
          </a:p>
          <a:p>
            <a:pPr marL="178027" indent="-178027">
              <a:buFont typeface="Arial" charset="0"/>
              <a:buChar char="•"/>
            </a:pPr>
            <a:r>
              <a:rPr lang="en-US" dirty="0"/>
              <a:t>Per the rule, the annual limit is 5.00 tpy.  However, it is mathematically impossible to reach this number when the max lb/hr * 8760 hrs/2000 = &lt; 5 tpy.</a:t>
            </a:r>
          </a:p>
          <a:p>
            <a:pPr marL="178027" indent="-178027">
              <a:buFont typeface="Arial" charset="0"/>
              <a:buChar char="•"/>
            </a:pPr>
            <a:endParaRPr lang="en-US" dirty="0"/>
          </a:p>
          <a:p>
            <a:pPr defTabSz="949478">
              <a:defRPr/>
            </a:pPr>
            <a:r>
              <a:rPr lang="en-US" dirty="0"/>
              <a:t>Now let’s look at Di-n-butyl-ether.</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21</a:t>
            </a:fld>
            <a:endParaRPr lang="en-US" dirty="0"/>
          </a:p>
        </p:txBody>
      </p:sp>
    </p:spTree>
    <p:extLst>
      <p:ext uri="{BB962C8B-B14F-4D97-AF65-F5344CB8AC3E}">
        <p14:creationId xmlns:p14="http://schemas.microsoft.com/office/powerpoint/2010/main" val="33325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22</a:t>
            </a:fld>
            <a:endParaRPr lang="en-US" dirty="0"/>
          </a:p>
        </p:txBody>
      </p:sp>
    </p:spTree>
    <p:extLst>
      <p:ext uri="{BB962C8B-B14F-4D97-AF65-F5344CB8AC3E}">
        <p14:creationId xmlns:p14="http://schemas.microsoft.com/office/powerpoint/2010/main" val="59456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It is not listed in </a:t>
            </a:r>
            <a:r>
              <a:rPr lang="en-US" dirty="0">
                <a:solidFill>
                  <a:prstClr val="black"/>
                </a:solidFill>
              </a:rPr>
              <a:t>§</a:t>
            </a:r>
            <a:r>
              <a:rPr lang="en-US" dirty="0"/>
              <a:t>106.261(2), </a:t>
            </a:r>
            <a:r>
              <a:rPr lang="en-US" dirty="0">
                <a:solidFill>
                  <a:prstClr val="black"/>
                </a:solidFill>
              </a:rPr>
              <a:t>§</a:t>
            </a:r>
            <a:r>
              <a:rPr lang="en-US" dirty="0"/>
              <a:t>106.262, or the 1997 TLV.  Now what?</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23</a:t>
            </a:fld>
            <a:endParaRPr lang="en-US" dirty="0"/>
          </a:p>
        </p:txBody>
      </p:sp>
    </p:spTree>
    <p:extLst>
      <p:ext uri="{BB962C8B-B14F-4D97-AF65-F5344CB8AC3E}">
        <p14:creationId xmlns:p14="http://schemas.microsoft.com/office/powerpoint/2010/main" val="411648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Di-n-butyl-ether is not listed elsewhere, you will use §106.261(a)(3) to authorize the emissions. </a:t>
            </a:r>
          </a:p>
          <a:p>
            <a:r>
              <a:rPr lang="en-US" dirty="0"/>
              <a:t>1 lb/hr and 4.38 tpy limit</a:t>
            </a:r>
          </a:p>
          <a:p>
            <a:endParaRPr lang="en-US" dirty="0"/>
          </a:p>
          <a:p>
            <a:r>
              <a:rPr lang="en-US" b="0" i="0" dirty="0">
                <a:solidFill>
                  <a:srgbClr val="242424"/>
                </a:solidFill>
                <a:effectLst/>
                <a:latin typeface="-apple-system"/>
              </a:rPr>
              <a:t>1 (</a:t>
            </a:r>
            <a:r>
              <a:rPr lang="en-US" b="0" i="0" dirty="0" err="1">
                <a:solidFill>
                  <a:srgbClr val="242424"/>
                </a:solidFill>
                <a:effectLst/>
                <a:latin typeface="-apple-system"/>
              </a:rPr>
              <a:t>lb</a:t>
            </a:r>
            <a:r>
              <a:rPr lang="en-US" b="0" i="0" dirty="0">
                <a:solidFill>
                  <a:srgbClr val="242424"/>
                </a:solidFill>
                <a:effectLst/>
                <a:latin typeface="-apple-system"/>
              </a:rPr>
              <a:t>/</a:t>
            </a:r>
            <a:r>
              <a:rPr lang="en-US" b="0" i="0" dirty="0" err="1">
                <a:solidFill>
                  <a:srgbClr val="242424"/>
                </a:solidFill>
                <a:effectLst/>
                <a:latin typeface="-apple-system"/>
              </a:rPr>
              <a:t>hr</a:t>
            </a:r>
            <a:r>
              <a:rPr lang="en-US" b="0" i="0" dirty="0">
                <a:solidFill>
                  <a:srgbClr val="242424"/>
                </a:solidFill>
                <a:effectLst/>
                <a:latin typeface="-apple-system"/>
              </a:rPr>
              <a:t>) x 8,760 (</a:t>
            </a:r>
            <a:r>
              <a:rPr lang="en-US" b="0" i="0" dirty="0" err="1">
                <a:solidFill>
                  <a:srgbClr val="242424"/>
                </a:solidFill>
                <a:effectLst/>
                <a:latin typeface="-apple-system"/>
              </a:rPr>
              <a:t>hrs</a:t>
            </a:r>
            <a:r>
              <a:rPr lang="en-US" b="0" i="0" dirty="0">
                <a:solidFill>
                  <a:srgbClr val="242424"/>
                </a:solidFill>
                <a:effectLst/>
                <a:latin typeface="-apple-system"/>
              </a:rPr>
              <a:t>/year) = 8760 </a:t>
            </a:r>
            <a:r>
              <a:rPr lang="en-US" b="0" i="0" dirty="0" err="1">
                <a:solidFill>
                  <a:srgbClr val="242424"/>
                </a:solidFill>
                <a:effectLst/>
                <a:latin typeface="-apple-system"/>
              </a:rPr>
              <a:t>lb</a:t>
            </a:r>
            <a:r>
              <a:rPr lang="en-US" b="0" i="0" dirty="0">
                <a:solidFill>
                  <a:srgbClr val="242424"/>
                </a:solidFill>
                <a:effectLst/>
                <a:latin typeface="-apple-system"/>
              </a:rPr>
              <a:t>/year</a:t>
            </a:r>
          </a:p>
          <a:p>
            <a:r>
              <a:rPr lang="en-US" dirty="0"/>
              <a:t>8760 (</a:t>
            </a:r>
            <a:r>
              <a:rPr lang="en-US" dirty="0" err="1"/>
              <a:t>lb</a:t>
            </a:r>
            <a:r>
              <a:rPr lang="en-US" dirty="0"/>
              <a:t>/</a:t>
            </a:r>
            <a:r>
              <a:rPr lang="en-US" dirty="0" err="1"/>
              <a:t>yr</a:t>
            </a:r>
            <a:r>
              <a:rPr lang="en-US" dirty="0"/>
              <a:t>) / 2000 (</a:t>
            </a:r>
            <a:r>
              <a:rPr lang="en-US" dirty="0" err="1"/>
              <a:t>lb</a:t>
            </a:r>
            <a:r>
              <a:rPr lang="en-US" dirty="0"/>
              <a:t>/ton)= 4.38 tpy</a:t>
            </a:r>
          </a:p>
          <a:p>
            <a:endParaRPr lang="en-US" dirty="0"/>
          </a:p>
          <a:p>
            <a:r>
              <a:rPr lang="en-US" dirty="0"/>
              <a:t>Rule: http://texreg.sos.state.tx.us/public/readtac$ext.TacPage?sl=R&amp;app=9&amp;p_dir=&amp;p_rloc=&amp;p_tloc=&amp;p_ploc=&amp;pg=1&amp;p_tac=&amp;ti=30&amp;pt=1&amp;ch=106&amp;rl=261</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24</a:t>
            </a:fld>
            <a:endParaRPr lang="en-US" dirty="0"/>
          </a:p>
        </p:txBody>
      </p:sp>
    </p:spTree>
    <p:extLst>
      <p:ext uri="{BB962C8B-B14F-4D97-AF65-F5344CB8AC3E}">
        <p14:creationId xmlns:p14="http://schemas.microsoft.com/office/powerpoint/2010/main" val="2617622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we enter 1.00</a:t>
            </a:r>
            <a:r>
              <a:rPr lang="en-US" baseline="0" dirty="0"/>
              <a:t> lb/hr and 4.38 tpy into the chart.</a:t>
            </a: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25</a:t>
            </a:fld>
            <a:endParaRPr lang="en-US" dirty="0"/>
          </a:p>
        </p:txBody>
      </p:sp>
    </p:spTree>
    <p:extLst>
      <p:ext uri="{BB962C8B-B14F-4D97-AF65-F5344CB8AC3E}">
        <p14:creationId xmlns:p14="http://schemas.microsoft.com/office/powerpoint/2010/main" val="353652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let’s look at Heptane.</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26</a:t>
            </a:fld>
            <a:endParaRPr lang="en-US" dirty="0"/>
          </a:p>
        </p:txBody>
      </p:sp>
    </p:spTree>
    <p:extLst>
      <p:ext uri="{BB962C8B-B14F-4D97-AF65-F5344CB8AC3E}">
        <p14:creationId xmlns:p14="http://schemas.microsoft.com/office/powerpoint/2010/main" val="4166571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 L value of Heptane is 350.</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27</a:t>
            </a:fld>
            <a:endParaRPr lang="en-US" dirty="0"/>
          </a:p>
        </p:txBody>
      </p:sp>
    </p:spTree>
    <p:extLst>
      <p:ext uri="{BB962C8B-B14F-4D97-AF65-F5344CB8AC3E}">
        <p14:creationId xmlns:p14="http://schemas.microsoft.com/office/powerpoint/2010/main" val="3235927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28</a:t>
            </a:fld>
            <a:endParaRPr lang="en-US" dirty="0"/>
          </a:p>
        </p:txBody>
      </p:sp>
    </p:spTree>
    <p:extLst>
      <p:ext uri="{BB962C8B-B14F-4D97-AF65-F5344CB8AC3E}">
        <p14:creationId xmlns:p14="http://schemas.microsoft.com/office/powerpoint/2010/main" val="1778401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Heptane’s L value is greater than 200, </a:t>
            </a:r>
            <a:r>
              <a:rPr lang="en-US" dirty="0">
                <a:latin typeface="Calibri"/>
              </a:rPr>
              <a:t>§</a:t>
            </a:r>
            <a:r>
              <a:rPr lang="en-US" dirty="0"/>
              <a:t>106.261(a)(3) can be used.</a:t>
            </a:r>
          </a:p>
          <a:p>
            <a:endParaRPr lang="en-US" dirty="0"/>
          </a:p>
          <a:p>
            <a:r>
              <a:rPr lang="en-US" dirty="0"/>
              <a:t>Rule: http://texreg.sos.state.tx.us/public/readtac$ext.TacPage?sl=R&amp;app=9&amp;p_dir=&amp;p_rloc=&amp;p_tloc=&amp;p_ploc=&amp;pg=1&amp;p_tac=&amp;ti=30&amp;pt=1&amp;ch=106&amp;rl=261</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29</a:t>
            </a:fld>
            <a:endParaRPr lang="en-US" dirty="0"/>
          </a:p>
        </p:txBody>
      </p:sp>
    </p:spTree>
    <p:extLst>
      <p:ext uri="{BB962C8B-B14F-4D97-AF65-F5344CB8AC3E}">
        <p14:creationId xmlns:p14="http://schemas.microsoft.com/office/powerpoint/2010/main" val="81021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a:t>
            </a:fld>
            <a:endParaRPr lang="en-US" dirty="0"/>
          </a:p>
        </p:txBody>
      </p:sp>
    </p:spTree>
    <p:extLst>
      <p:ext uri="{BB962C8B-B14F-4D97-AF65-F5344CB8AC3E}">
        <p14:creationId xmlns:p14="http://schemas.microsoft.com/office/powerpoint/2010/main" val="3724167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Heptane has a limit value of 350.  In which case, </a:t>
            </a:r>
            <a:r>
              <a:rPr lang="en-US" dirty="0">
                <a:latin typeface="Calibri"/>
              </a:rPr>
              <a:t>§</a:t>
            </a:r>
            <a:r>
              <a:rPr lang="en-US" dirty="0"/>
              <a:t>106.261(a)(3) can be used.</a:t>
            </a:r>
          </a:p>
          <a:p>
            <a:pPr defTabSz="949478">
              <a:defRPr/>
            </a:pPr>
            <a:endParaRPr lang="en-US" dirty="0"/>
          </a:p>
          <a:p>
            <a:pPr defTabSz="949478">
              <a:defRPr/>
            </a:pPr>
            <a:r>
              <a:rPr lang="en-US" dirty="0"/>
              <a:t>1 lb/hr and 4.38 tpy.</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30</a:t>
            </a:fld>
            <a:endParaRPr lang="en-US" dirty="0"/>
          </a:p>
        </p:txBody>
      </p:sp>
    </p:spTree>
    <p:extLst>
      <p:ext uri="{BB962C8B-B14F-4D97-AF65-F5344CB8AC3E}">
        <p14:creationId xmlns:p14="http://schemas.microsoft.com/office/powerpoint/2010/main" val="191084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Total Emissions in </a:t>
            </a:r>
            <a:r>
              <a:rPr lang="en-US" dirty="0">
                <a:latin typeface="Calibri"/>
              </a:rPr>
              <a:t>§§</a:t>
            </a:r>
            <a:r>
              <a:rPr lang="en-US" dirty="0"/>
              <a:t>106.261/262 speciation table must match the emission summary table.</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31</a:t>
            </a:fld>
            <a:endParaRPr lang="en-US" dirty="0"/>
          </a:p>
        </p:txBody>
      </p:sp>
    </p:spTree>
    <p:extLst>
      <p:ext uri="{BB962C8B-B14F-4D97-AF65-F5344CB8AC3E}">
        <p14:creationId xmlns:p14="http://schemas.microsoft.com/office/powerpoint/2010/main" val="1405763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Company B owns and operates a chemical manufacturing facility solely under permit by rule. The first facility, is authorized to emit 3 lb/hr and the second facility is authorized at 2 lb/hr. The site is currently represented to have a total short term emissions of propane at 5 lb/hr. </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32</a:t>
            </a:fld>
            <a:endParaRPr lang="en-US" dirty="0"/>
          </a:p>
        </p:txBody>
      </p:sp>
    </p:spTree>
    <p:extLst>
      <p:ext uri="{BB962C8B-B14F-4D97-AF65-F5344CB8AC3E}">
        <p14:creationId xmlns:p14="http://schemas.microsoft.com/office/powerpoint/2010/main" val="4051506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adds a new facility which results in an additional 2 lb/hr of propane. Can this project be authorized under a PBR only site? No. </a:t>
            </a:r>
          </a:p>
          <a:p>
            <a:endParaRPr lang="en-US" dirty="0"/>
          </a:p>
          <a:p>
            <a:pPr defTabSz="931774">
              <a:defRPr/>
            </a:pPr>
            <a:endParaRPr lang="en-US" dirty="0"/>
          </a:p>
          <a:p>
            <a:pPr defTabSz="931774">
              <a:defRPr/>
            </a:pPr>
            <a:r>
              <a:rPr lang="en-US" dirty="0">
                <a:solidFill>
                  <a:prstClr val="black"/>
                </a:solidFill>
              </a:rPr>
              <a:t>Existing Facility One = Propane: 3 pounds per hour (lb/hr); 4 tons per year (tpy)</a:t>
            </a:r>
          </a:p>
          <a:p>
            <a:pPr defTabSz="931774">
              <a:defRPr/>
            </a:pPr>
            <a:r>
              <a:rPr lang="en-US" dirty="0">
                <a:solidFill>
                  <a:prstClr val="black"/>
                </a:solidFill>
              </a:rPr>
              <a:t>Existing Facility Two = Propane:  2 lb/hr; 2 tpy</a:t>
            </a:r>
          </a:p>
          <a:p>
            <a:pPr defTabSz="931774">
              <a:defRPr/>
            </a:pPr>
            <a:r>
              <a:rPr lang="en-US" dirty="0">
                <a:solidFill>
                  <a:prstClr val="black"/>
                </a:solidFill>
              </a:rPr>
              <a:t>New Facility = Propane: 2 lb/hr; 4 tpy</a:t>
            </a:r>
          </a:p>
          <a:p>
            <a:pPr defTabSz="931774">
              <a:defRPr/>
            </a:pPr>
            <a:r>
              <a:rPr lang="en-US" dirty="0">
                <a:solidFill>
                  <a:prstClr val="black"/>
                </a:solidFill>
              </a:rPr>
              <a:t>Sitewide lb/hr Propane Total: 7 lb/hr</a:t>
            </a:r>
          </a:p>
          <a:p>
            <a:pPr defTabSz="931774">
              <a:defRPr/>
            </a:pPr>
            <a:r>
              <a:rPr lang="en-US" dirty="0">
                <a:solidFill>
                  <a:prstClr val="black"/>
                </a:solidFill>
              </a:rPr>
              <a:t>Sitewide tpy Propane Total: 10 tpy</a:t>
            </a:r>
          </a:p>
          <a:p>
            <a:endParaRPr lang="en-US" dirty="0"/>
          </a:p>
          <a:p>
            <a:r>
              <a:rPr lang="en-US" b="1" u="sng" dirty="0"/>
              <a:t>Image Attributions:</a:t>
            </a:r>
          </a:p>
          <a:p>
            <a:r>
              <a:rPr lang="en-US" dirty="0"/>
              <a:t>Industry by b farias from the Noun Project</a:t>
            </a:r>
          </a:p>
          <a:p>
            <a:r>
              <a:rPr lang="en-US" dirty="0"/>
              <a:t>Industry by Edwin Prayogi M from the Noun Project</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33</a:t>
            </a:fld>
            <a:endParaRPr lang="en-US" dirty="0"/>
          </a:p>
        </p:txBody>
      </p:sp>
    </p:spTree>
    <p:extLst>
      <p:ext uri="{BB962C8B-B14F-4D97-AF65-F5344CB8AC3E}">
        <p14:creationId xmlns:p14="http://schemas.microsoft.com/office/powerpoint/2010/main" val="1656035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is for a PBR only site and as such, the </a:t>
            </a:r>
            <a:r>
              <a:rPr lang="en-US" i="1" dirty="0"/>
              <a:t>entire site </a:t>
            </a:r>
            <a:r>
              <a:rPr lang="en-US" dirty="0"/>
              <a:t>gets a limit of 6 lb/hr of propane under §106.261. </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34</a:t>
            </a:fld>
            <a:endParaRPr lang="en-US" dirty="0"/>
          </a:p>
        </p:txBody>
      </p:sp>
    </p:spTree>
    <p:extLst>
      <p:ext uri="{BB962C8B-B14F-4D97-AF65-F5344CB8AC3E}">
        <p14:creationId xmlns:p14="http://schemas.microsoft.com/office/powerpoint/2010/main" val="2497698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 C owns and operates a refinery under a case by case permit. They want to increase their tank throughput from 500 bbl/day to 1000 bbl/day using PBR 106.261/106.262. </a:t>
            </a:r>
          </a:p>
          <a:p>
            <a:endParaRPr lang="en-US" dirty="0"/>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23968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current allowable for the case by case permitted tank is 4 </a:t>
            </a:r>
            <a:r>
              <a:rPr lang="en-US" i="0" dirty="0" err="1"/>
              <a:t>lb</a:t>
            </a:r>
            <a:r>
              <a:rPr lang="en-US" i="0" dirty="0"/>
              <a:t>/</a:t>
            </a:r>
            <a:r>
              <a:rPr lang="en-US" i="0" dirty="0" err="1"/>
              <a:t>hr</a:t>
            </a:r>
            <a:r>
              <a:rPr lang="en-US" i="0" dirty="0"/>
              <a:t> of VOCs and with the addition of the 500 </a:t>
            </a:r>
            <a:r>
              <a:rPr lang="en-US" i="0" dirty="0" err="1"/>
              <a:t>bbl</a:t>
            </a:r>
            <a:r>
              <a:rPr lang="en-US" i="0" dirty="0"/>
              <a:t>/</a:t>
            </a:r>
            <a:r>
              <a:rPr lang="en-US" i="0" dirty="0" err="1"/>
              <a:t>hr</a:t>
            </a:r>
            <a:r>
              <a:rPr lang="en-US" i="0" dirty="0"/>
              <a:t>, the new potential to emit (PTE) for the tank will be 8 </a:t>
            </a:r>
            <a:r>
              <a:rPr lang="en-US" i="0" dirty="0" err="1"/>
              <a:t>lbs</a:t>
            </a:r>
            <a:r>
              <a:rPr lang="en-US" i="0" dirty="0"/>
              <a:t>/hr. You may be tempted to try to authorize the PBR increase from the old allowable to the new potential emissions and claim that there is a 4 </a:t>
            </a:r>
            <a:r>
              <a:rPr lang="en-US" i="0" dirty="0" err="1"/>
              <a:t>lb</a:t>
            </a:r>
            <a:r>
              <a:rPr lang="en-US" i="0" dirty="0"/>
              <a:t>/</a:t>
            </a:r>
            <a:r>
              <a:rPr lang="en-US" i="0" dirty="0" err="1"/>
              <a:t>hr</a:t>
            </a:r>
            <a:r>
              <a:rPr lang="en-US" i="0" dirty="0"/>
              <a:t> delta between the two. This is not correct. </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26307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actual emissions in the tank are currently at 2 lb/hr VOC and the new potential is 8 lb/hr VOC. In order to evaluate all new and increased emissions under PBRs 106.261/106.262, we must look at Old Actual to New Potential emissions and evaluate the delta for protectiveness. This is because the PBR authorization mechanism is a separate protectiveness evaluation outside of the Chapter 116 case by case permit. This delta is what must be speciated and evaluated against the </a:t>
            </a:r>
            <a:r>
              <a:rPr lang="en-US" dirty="0"/>
              <a:t>§</a:t>
            </a:r>
            <a:r>
              <a:rPr lang="en-US" i="0" dirty="0"/>
              <a:t>106.261/</a:t>
            </a:r>
            <a:r>
              <a:rPr lang="en-US" dirty="0"/>
              <a:t>§</a:t>
            </a:r>
            <a:r>
              <a:rPr lang="en-US" i="0" dirty="0"/>
              <a:t>106.262 emissions thresholds. </a:t>
            </a: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2841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 D owns and operates a chemical plant at a case-by-case permitted site. After doing some stack testing on their control device they realize that NOx emissions are higher than what is represented on their case by case maximum emission rate table. The company would like to submit a PBR to increase the NOx emissions at the control device. Can this be done? No. </a:t>
            </a:r>
          </a:p>
          <a:p>
            <a:r>
              <a:rPr lang="en-US" dirty="0"/>
              <a:t>PBR §106.261 (and §106.262) only authorize “physical or operational changes” to a facility. In this instance, increasing NOx emissions due to a stack test and changing of an emission factor is not a physical or operational change. The most appropriate way to correct this issue would be to update the existing case by case permit. </a:t>
            </a:r>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47625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new hour? It is a project in which there is an increase in annual emissions but not hourly emissions. This is achieved by operating more hours but not increasing hourly throughput, thus only increasing annual emissions. Certain conditions must be met in order to claim new hours in a PBR. </a:t>
            </a:r>
          </a:p>
          <a:p>
            <a:endParaRPr lang="en-US" dirty="0"/>
          </a:p>
          <a:p>
            <a:r>
              <a:rPr lang="en-US" dirty="0"/>
              <a:t>There are two things that can occur to increase annual emissions in loading. </a:t>
            </a:r>
          </a:p>
          <a:p>
            <a:pPr marL="232943" indent="-232943">
              <a:buAutoNum type="arabicPeriod"/>
            </a:pPr>
            <a:r>
              <a:rPr lang="en-US" dirty="0"/>
              <a:t>A company can increase pumping rate. When this occurs, the hourly emissions emitted at the tank will increase as the hourly pump rate is increasing. In this example, the company is sending one barrel per hour to a tank. They want to increase throughput and increase their pumping rate to send two barrels per hour to the tank. </a:t>
            </a:r>
          </a:p>
          <a:p>
            <a:r>
              <a:rPr lang="en-US" dirty="0"/>
              <a:t>      This is not new hours. This is an increase in hourly and annual emissions at a permitted facility. </a:t>
            </a:r>
          </a:p>
          <a:p>
            <a:r>
              <a:rPr lang="en-US" dirty="0"/>
              <a:t>2. The company can add more hours to their loading operation. </a:t>
            </a:r>
          </a:p>
        </p:txBody>
      </p:sp>
      <p:sp>
        <p:nvSpPr>
          <p:cNvPr id="4" name="Slide Number Placeholder 3"/>
          <p:cNvSpPr>
            <a:spLocks noGrp="1"/>
          </p:cNvSpPr>
          <p:nvPr>
            <p:ph type="sldNum" sz="quarter" idx="5"/>
          </p:nvPr>
        </p:nvSpPr>
        <p:spPr/>
        <p:txBody>
          <a:bodyPr/>
          <a:lstStyle/>
          <a:p>
            <a:fld id="{CFF5D64E-FCB6-4D4F-B94C-7AD7D485FC37}" type="slidenum">
              <a:rPr lang="en-US" smtClean="0"/>
              <a:t>39</a:t>
            </a:fld>
            <a:endParaRPr lang="en-US" dirty="0"/>
          </a:p>
        </p:txBody>
      </p:sp>
    </p:spTree>
    <p:extLst>
      <p:ext uri="{BB962C8B-B14F-4D97-AF65-F5344CB8AC3E}">
        <p14:creationId xmlns:p14="http://schemas.microsoft.com/office/powerpoint/2010/main" val="352846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what they </a:t>
            </a:r>
            <a:r>
              <a:rPr lang="en-US" b="1" dirty="0"/>
              <a:t>cannot </a:t>
            </a:r>
            <a:r>
              <a:rPr lang="en-US" b="0" dirty="0"/>
              <a:t>be used for.</a:t>
            </a:r>
          </a:p>
          <a:p>
            <a:endParaRPr lang="en-US" b="0" dirty="0"/>
          </a:p>
          <a:p>
            <a:pPr defTabSz="931774">
              <a:defRPr/>
            </a:pPr>
            <a:r>
              <a:rPr lang="en-US" baseline="0" dirty="0"/>
              <a:t>§106.261 and §106.262 are not intended to be substitutes for rules that have technical requirements that cannot be met. If there is a section in Chapter 106 that authorizes the facility, it cannot be permitted under 106.261 or 106.262. </a:t>
            </a:r>
            <a:r>
              <a:rPr lang="en-US" dirty="0"/>
              <a:t>The addition of new facilities at sites authorized by standard permits are required by the General Conditions for Standard Permits in Chapter 116 Subchapter G to be authorized by a revision to the standard permit. Modification to existing facilities authorized by standard permits are required by the General Conditions for Standard Permits in Chapter 116 Subchapter G to be authorized by a revision to the standard permit.</a:t>
            </a:r>
          </a:p>
          <a:p>
            <a:r>
              <a:rPr lang="en-US" b="0" dirty="0"/>
              <a:t> </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4</a:t>
            </a:fld>
            <a:endParaRPr lang="en-US" dirty="0"/>
          </a:p>
        </p:txBody>
      </p:sp>
    </p:spTree>
    <p:extLst>
      <p:ext uri="{BB962C8B-B14F-4D97-AF65-F5344CB8AC3E}">
        <p14:creationId xmlns:p14="http://schemas.microsoft.com/office/powerpoint/2010/main" val="151748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company is representing an hourly throughput increase by increasing their pumping rate. </a:t>
            </a:r>
          </a:p>
        </p:txBody>
      </p:sp>
      <p:sp>
        <p:nvSpPr>
          <p:cNvPr id="4" name="Slide Number Placeholder 3"/>
          <p:cNvSpPr>
            <a:spLocks noGrp="1"/>
          </p:cNvSpPr>
          <p:nvPr>
            <p:ph type="sldNum" sz="quarter" idx="5"/>
          </p:nvPr>
        </p:nvSpPr>
        <p:spPr/>
        <p:txBody>
          <a:bodyPr/>
          <a:lstStyle/>
          <a:p>
            <a:fld id="{CFF5D64E-FCB6-4D4F-B94C-7AD7D485FC37}" type="slidenum">
              <a:rPr lang="en-US" smtClean="0"/>
              <a:t>40</a:t>
            </a:fld>
            <a:endParaRPr lang="en-US" dirty="0"/>
          </a:p>
        </p:txBody>
      </p:sp>
    </p:spTree>
    <p:extLst>
      <p:ext uri="{BB962C8B-B14F-4D97-AF65-F5344CB8AC3E}">
        <p14:creationId xmlns:p14="http://schemas.microsoft.com/office/powerpoint/2010/main" val="1047635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pumping rate increases, so does the lb/hr. </a:t>
            </a:r>
          </a:p>
        </p:txBody>
      </p:sp>
      <p:sp>
        <p:nvSpPr>
          <p:cNvPr id="4" name="Slide Number Placeholder 3"/>
          <p:cNvSpPr>
            <a:spLocks noGrp="1"/>
          </p:cNvSpPr>
          <p:nvPr>
            <p:ph type="sldNum" sz="quarter" idx="5"/>
          </p:nvPr>
        </p:nvSpPr>
        <p:spPr/>
        <p:txBody>
          <a:bodyPr/>
          <a:lstStyle/>
          <a:p>
            <a:fld id="{CFF5D64E-FCB6-4D4F-B94C-7AD7D485FC37}" type="slidenum">
              <a:rPr lang="en-US" smtClean="0"/>
              <a:t>41</a:t>
            </a:fld>
            <a:endParaRPr lang="en-US" dirty="0"/>
          </a:p>
        </p:txBody>
      </p:sp>
    </p:spTree>
    <p:extLst>
      <p:ext uri="{BB962C8B-B14F-4D97-AF65-F5344CB8AC3E}">
        <p14:creationId xmlns:p14="http://schemas.microsoft.com/office/powerpoint/2010/main" val="3826092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company is operating an extra hour of the day. The hourly emissions remain the same, while the total annual emissions increase. </a:t>
            </a:r>
          </a:p>
        </p:txBody>
      </p:sp>
      <p:sp>
        <p:nvSpPr>
          <p:cNvPr id="4" name="Slide Number Placeholder 3"/>
          <p:cNvSpPr>
            <a:spLocks noGrp="1"/>
          </p:cNvSpPr>
          <p:nvPr>
            <p:ph type="sldNum" sz="quarter" idx="5"/>
          </p:nvPr>
        </p:nvSpPr>
        <p:spPr/>
        <p:txBody>
          <a:bodyPr/>
          <a:lstStyle/>
          <a:p>
            <a:fld id="{CFF5D64E-FCB6-4D4F-B94C-7AD7D485FC37}" type="slidenum">
              <a:rPr lang="en-US" smtClean="0"/>
              <a:t>42</a:t>
            </a:fld>
            <a:endParaRPr lang="en-US" dirty="0"/>
          </a:p>
        </p:txBody>
      </p:sp>
    </p:spTree>
    <p:extLst>
      <p:ext uri="{BB962C8B-B14F-4D97-AF65-F5344CB8AC3E}">
        <p14:creationId xmlns:p14="http://schemas.microsoft.com/office/powerpoint/2010/main" val="2332722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1588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footnote has the ability to allow some actual increases under 106.261/106.262 PBRs to represent that the increases are remaining below permitted allowables. This means that a 106.261/106.262 speciation would not be required for those increases. Let’s look at an example. </a:t>
            </a:r>
          </a:p>
          <a:p>
            <a:endParaRPr lang="en-US" dirty="0"/>
          </a:p>
          <a:p>
            <a:r>
              <a:rPr lang="en-US" dirty="0"/>
              <a:t>Any upstream and/or downstream actual emission increases that result from a project for which this PBR is claimed need to be authorized appropriately. Any associated upstream and/or downstream emissions authorized as part of the PBR claim will need to be included as part of the total new or increased emissions, unless: 1) these emissions stay at or below current authorized emission limits; 2) there is not a change to any underlying air authorizations for the applicable units associated with BACT, health and environmental impacts, or other representations (i.e. construction plans, operating procedures, throughputs, maximum emission rates, etc.); and 3) this claim is certified via PI-7 CERT. Notwithstanding the exclusion of any upstream and/or downstream emissions under this PBR claim, the total of all emission increases, including upstream and/or downstream actual emission increases, are required to be part of the PBR registration to determine major new source review applicability under Title 30 TAC Chapter 116. The emission increases associated with the PBR claim and all upstream and/or downstream actual emission increases may not circumvent major new source review requirements under 30 TAC Chapter 116. </a:t>
            </a:r>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6039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a chemical plant is currently authorized under a case-by-case permit. Two tanks at the site (EPNs TNK 1 and TNK 2) currently store </a:t>
            </a:r>
            <a:r>
              <a:rPr lang="en-US" b="0" i="0" dirty="0">
                <a:solidFill>
                  <a:srgbClr val="000000"/>
                </a:solidFill>
                <a:effectLst/>
                <a:latin typeface="Times New Roman" panose="02020603050405020304" pitchFamily="18" charset="0"/>
              </a:rPr>
              <a:t>butyl ether</a:t>
            </a:r>
            <a:r>
              <a:rPr lang="en-US" dirty="0"/>
              <a:t> and the tanks are routed to a loading rack (EPN LOAD) and butyl ether is loaded into trucks.  The loading rack currently vents to the atmosphere. </a:t>
            </a:r>
          </a:p>
          <a:p>
            <a:r>
              <a:rPr lang="en-US" dirty="0"/>
              <a:t>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85120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company needs to add a 3</a:t>
            </a:r>
            <a:r>
              <a:rPr lang="en-US" baseline="30000" dirty="0"/>
              <a:t>rd</a:t>
            </a:r>
            <a:r>
              <a:rPr lang="en-US" dirty="0"/>
              <a:t> </a:t>
            </a:r>
            <a:r>
              <a:rPr lang="en-US" b="0" i="0" dirty="0">
                <a:solidFill>
                  <a:srgbClr val="000000"/>
                </a:solidFill>
                <a:effectLst/>
                <a:latin typeface="Times New Roman" panose="02020603050405020304" pitchFamily="18" charset="0"/>
              </a:rPr>
              <a:t>butyl ether</a:t>
            </a:r>
            <a:r>
              <a:rPr lang="en-US" dirty="0"/>
              <a:t> tank (EPN TNK 3) to the process and the product will be routed to the existing loading rack (EPN LOAD) and loaded into trucks.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71694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should the new tank and loading be authorized? </a:t>
            </a:r>
          </a:p>
          <a:p>
            <a:endParaRPr lang="en-US" dirty="0"/>
          </a:p>
          <a:p>
            <a:r>
              <a:rPr lang="en-US" dirty="0"/>
              <a:t>Since EPN TNK3 is a brand-new facility, a construction authorization is needed to construct and operate the tank. PBR §106.478 can be used to authorize the construction and operation of the new </a:t>
            </a:r>
            <a:r>
              <a:rPr lang="en-US" b="0" i="0" dirty="0">
                <a:solidFill>
                  <a:srgbClr val="000000"/>
                </a:solidFill>
                <a:effectLst/>
                <a:latin typeface="Times New Roman" panose="02020603050405020304" pitchFamily="18" charset="0"/>
              </a:rPr>
              <a:t>butyl ether tank</a:t>
            </a:r>
            <a:r>
              <a:rPr lang="en-US" dirty="0"/>
              <a:t>. </a:t>
            </a:r>
          </a:p>
          <a:p>
            <a:endParaRPr lang="en-US" dirty="0"/>
          </a:p>
          <a:p>
            <a:r>
              <a:rPr lang="en-US" dirty="0"/>
              <a:t>Next, the addition of a new tank will result in an </a:t>
            </a:r>
            <a:r>
              <a:rPr lang="en-US" i="1" dirty="0"/>
              <a:t>actual </a:t>
            </a:r>
            <a:r>
              <a:rPr lang="en-US" i="0" dirty="0"/>
              <a:t>increase in </a:t>
            </a:r>
            <a:r>
              <a:rPr lang="en-US" b="0" i="0" dirty="0">
                <a:solidFill>
                  <a:srgbClr val="000000"/>
                </a:solidFill>
                <a:effectLst/>
                <a:latin typeface="Times New Roman" panose="02020603050405020304" pitchFamily="18" charset="0"/>
              </a:rPr>
              <a:t>butyl ether</a:t>
            </a:r>
            <a:r>
              <a:rPr lang="en-US" i="0" dirty="0"/>
              <a:t> loading at the existing loading EPN. PBRs authorize actual increases and any new and increased emissions from this project must be evaluated for protectiveness. </a:t>
            </a:r>
            <a:r>
              <a:rPr lang="en-US" dirty="0"/>
              <a:t>Since the loading operation is currently authorized under a case-by-case permit, and a physical or operational change is being made to that facility, PBR 106.262 can be used to increase actual butyl ether emissions at EPN LOAD.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26059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determined §106.262 needs to be used to authorize an actual increase in butyl ether loading, we can figure out whether or not the footnote can be applied in this situation. </a:t>
            </a:r>
          </a:p>
          <a:p>
            <a:endParaRPr lang="en-US" dirty="0"/>
          </a:p>
          <a:p>
            <a:r>
              <a:rPr lang="en-US" dirty="0"/>
              <a:t>First, the project will need to demonstrate that butyl ether is currently loaded at the EPN that we are claiming the footnote at. If butyl ether was not currently loaded at the case by case EPN, it would need to be considered in the 106.262 speciation demonstration as the chemical would be brand new to that facility. </a:t>
            </a:r>
          </a:p>
          <a:p>
            <a:endParaRPr lang="en-US" dirty="0"/>
          </a:p>
          <a:p>
            <a:r>
              <a:rPr lang="en-US" dirty="0"/>
              <a:t>Since we already know that butyl ether is authorized to be loaded at this EPN, we can then look into what the current permitted allowables are. The footnote can only be used if the actual increases from the addition of butyl ether loading at EPN LOAD are not exceeding currently permitted allowables. This is where we demonstrate that representations in #1 of the footnote are being met.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2675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isolate the facilities that are being modified. We need to gather all emission information for each facility in order to evaluate this step. </a:t>
            </a:r>
          </a:p>
          <a:p>
            <a:endParaRPr lang="en-US" dirty="0"/>
          </a:p>
          <a:p>
            <a:r>
              <a:rPr lang="en-US" dirty="0"/>
              <a:t>As discussed in our previous example, it is important to use the old actual emissions when calculating “new and increased” emissions under PBRs §106.261 and §106.262. In this example, our old actual emissions at EPN LOAD for butyl ether are 6 tpy. Our new potential emissions are 9 tpy and our permitted allowable is 10 tpy. </a:t>
            </a:r>
          </a:p>
          <a:p>
            <a:endParaRPr lang="en-US" dirty="0"/>
          </a:p>
          <a:p>
            <a:r>
              <a:rPr lang="en-US" dirty="0"/>
              <a:t>Since our actual increases will remain below permitted allowables, part 1 of the footnote is met and speciations for the delta under §106.261/§106.262 are not needed.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7217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Example: Company A is building a boiler that is 80 MMBtu. They want to use §106.261 because they do not meet the requirements of §106.183 (max of 40 MMBtu). Can they authorize their boiler under §106.261? No.</a:t>
            </a:r>
          </a:p>
          <a:p>
            <a:pPr defTabSz="931774">
              <a:defRPr/>
            </a:pPr>
            <a:endParaRPr lang="en-US" dirty="0"/>
          </a:p>
          <a:p>
            <a:pPr defTabSz="931774">
              <a:defRPr/>
            </a:pPr>
            <a:r>
              <a:rPr lang="en-US" dirty="0"/>
              <a:t>If the facility is authorized in another section of this chapter (Chapter 106), then it cannot be authorized under §106.261. A protectiveness review has been done for boilers under 106.183 and therefore, if the boiler does not meet 106.183, then a PBR cannot be used to authorize the facility. </a:t>
            </a:r>
          </a:p>
          <a:p>
            <a:pPr defTabSz="931774">
              <a:defRPr/>
            </a:pPr>
            <a:endParaRPr lang="en-US" dirty="0"/>
          </a:p>
          <a:p>
            <a:pPr defTabSz="931774">
              <a:defRPr/>
            </a:pPr>
            <a:r>
              <a:rPr lang="en-US" dirty="0">
                <a:solidFill>
                  <a:prstClr val="black"/>
                </a:solidFill>
              </a:rPr>
              <a:t>If you can’t meet a section of another applicable PBR, you can’t use PBRs §106.261 or §106.262 instead.</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5</a:t>
            </a:fld>
            <a:endParaRPr lang="en-US" dirty="0"/>
          </a:p>
        </p:txBody>
      </p:sp>
    </p:spTree>
    <p:extLst>
      <p:ext uri="{BB962C8B-B14F-4D97-AF65-F5344CB8AC3E}">
        <p14:creationId xmlns:p14="http://schemas.microsoft.com/office/powerpoint/2010/main" val="224361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 New Potential Emissions are greater than the permitted allowable, then the entire delta would need to be speciated under §106.262. The footnote cannot be claimed in this instance. That means, that the 5 tpy of actual new butyl ether emissions would need to pass §106.262 speciation requirements.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29880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there is not a change to any underlying air authorizations for the applicable units associated with BACT, health and environmental impacts, or other representations (i.e. construction plans, operating procedures, throughputs, maximum emission rates, etc.);”  </a:t>
            </a:r>
            <a:endParaRPr lang="en-US" b="0" dirty="0"/>
          </a:p>
          <a:p>
            <a:r>
              <a:rPr lang="en-US" b="0" dirty="0"/>
              <a:t>For example; If this was a new gasoline tank and gasoline had never been represented at EPN LOAD, then this indicates a change in representation and the company could not claim these emissions were within their permitted allowables. All new gasoline emissions associated with loading would require speciation under </a:t>
            </a:r>
            <a:r>
              <a:rPr lang="en-US" dirty="0"/>
              <a:t>§</a:t>
            </a:r>
            <a:r>
              <a:rPr lang="en-US" b="0" dirty="0"/>
              <a:t>106.261/</a:t>
            </a:r>
            <a:r>
              <a:rPr lang="en-US" dirty="0"/>
              <a:t>§</a:t>
            </a:r>
            <a:r>
              <a:rPr lang="en-US" b="0" dirty="0"/>
              <a:t>106.262. </a:t>
            </a:r>
          </a:p>
          <a:p>
            <a:endParaRPr lang="en-US" b="0" dirty="0"/>
          </a:p>
          <a:p>
            <a:r>
              <a:rPr lang="en-US" b="0" dirty="0"/>
              <a:t>Submerge or bottom fill, splash loading, </a:t>
            </a:r>
            <a:endParaRPr lang="en-US" dirty="0"/>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6567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3) this claim is certified via PI-7 CERT. Notwithstanding the exclusion of any upstream and/or downstream emissions under this PBR claim, the total of all emission increases, including upstream and/or downstream actual emission increases, are required to be part of the PBR registration to determine major new source review applicability under Title 30 TAC Chapter 116. The emission increases associated with the PBR claim and all upstream and/or downstream actual emission increases may not circumvent major new source review requirements under 30 TAC Chapter 116.” </a:t>
            </a:r>
          </a:p>
          <a:p>
            <a:endParaRPr lang="en-US" dirty="0"/>
          </a:p>
          <a:p>
            <a:r>
              <a:rPr lang="en-US" dirty="0"/>
              <a:t>A Table 1F and Table 2F must be submitted with the project if the upstream/downstream footnote is being claimed. </a:t>
            </a:r>
          </a:p>
        </p:txBody>
      </p:sp>
      <p:sp>
        <p:nvSpPr>
          <p:cNvPr id="4" name="Slide Number Placeholder 3"/>
          <p:cNvSpPr>
            <a:spLocks noGrp="1"/>
          </p:cNvSpPr>
          <p:nvPr>
            <p:ph type="sldNum" sz="quarter" idx="5"/>
          </p:nvPr>
        </p:nvSpPr>
        <p:spPr/>
        <p:txBody>
          <a:bodyPr/>
          <a:lstStyle/>
          <a:p>
            <a:pPr defTabSz="931774">
              <a:defRPr/>
            </a:pPr>
            <a:fld id="{6599AB88-F20F-4C30-9B1B-F1D56334EF1A}" type="slidenum">
              <a:rPr lang="en-US">
                <a:solidFill>
                  <a:prstClr val="black"/>
                </a:solidFill>
                <a:latin typeface="Calibri" panose="020F0502020204030204"/>
              </a:rPr>
              <a:pPr defTabSz="931774">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75127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§106.261 states:</a:t>
            </a:r>
          </a:p>
          <a:p>
            <a:r>
              <a:rPr lang="en-US" dirty="0"/>
              <a:t>7) For emission increases of less than five tons per year, notification must be provided using either: </a:t>
            </a:r>
          </a:p>
          <a:p>
            <a:r>
              <a:rPr lang="en-US" dirty="0"/>
              <a:t>    (A) Form PI-7 within ten days following the installation or modification of the facilities. The notification shall include a description of the project, calculations, data identifying specific chemical names, limit values, and a description of pollution control equipment, if any; or </a:t>
            </a:r>
          </a:p>
          <a:p>
            <a:r>
              <a:rPr lang="en-US" dirty="0"/>
              <a:t>    (B) Form PI-7 by March 31 of the following year summarizing all uses of this permit by rule in the previous calendar year. This annual notification shall include a description of the project, calculations, data identifying specific chemical names, limit values, and a description of pollution control equipment, if any. </a:t>
            </a:r>
          </a:p>
          <a:p>
            <a:pPr defTabSz="949478">
              <a:defRPr/>
            </a:pPr>
            <a:endParaRPr lang="en-US" dirty="0"/>
          </a:p>
          <a:p>
            <a:pPr defTabSz="949478">
              <a:defRPr/>
            </a:pPr>
            <a:r>
              <a:rPr lang="en-US" dirty="0"/>
              <a:t>§106.262 states:</a:t>
            </a:r>
          </a:p>
          <a:p>
            <a:pPr defTabSz="949478">
              <a:defRPr/>
            </a:pPr>
            <a:r>
              <a:rPr lang="en-US" dirty="0"/>
              <a:t>(3) Notification must be provided using Form PI-7 within ten days following the installation or modification of the facilities. The notification shall include a description of the project, calculations, and data identifying specific chemical names, L values, D values, and a description of pollution control equipment, if any. </a:t>
            </a:r>
          </a:p>
          <a:p>
            <a:endParaRPr lang="en-US" dirty="0"/>
          </a:p>
          <a:p>
            <a:r>
              <a:rPr lang="en-US" dirty="0"/>
              <a:t>These actions are not equivalent. We will still accept 106.262 submittals however, the rules are not equivalent and 106.262 projects need to be submitted in accordance with that rule and not annually. </a:t>
            </a:r>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4912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54</a:t>
            </a:fld>
            <a:endParaRPr lang="en-US" dirty="0"/>
          </a:p>
        </p:txBody>
      </p:sp>
    </p:spTree>
    <p:extLst>
      <p:ext uri="{BB962C8B-B14F-4D97-AF65-F5344CB8AC3E}">
        <p14:creationId xmlns:p14="http://schemas.microsoft.com/office/powerpoint/2010/main" val="1461689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new version of the General Facilities Workbook (Version 4.0) is currently in development. Look for an announcement for the release of the updated workbook, and be sure to use the latest version of the workbook when submitting a registration.</a:t>
            </a:r>
          </a:p>
          <a:p>
            <a:endParaRPr lang="en-US" dirty="0"/>
          </a:p>
          <a:p>
            <a:r>
              <a:rPr lang="en-US" dirty="0"/>
              <a:t>Reminder that chemical species cannot be considered confidential - https://www.tceq.texas.gov/permitting/air/confidential.html</a:t>
            </a:r>
          </a:p>
          <a:p>
            <a:endParaRPr lang="en-US" dirty="0"/>
          </a:p>
          <a:p>
            <a:r>
              <a:rPr lang="en-US" dirty="0"/>
              <a:t>A pre-permit meeting can be requested if needed to discuss options for authorization of a project. </a:t>
            </a:r>
          </a:p>
        </p:txBody>
      </p:sp>
      <p:sp>
        <p:nvSpPr>
          <p:cNvPr id="4" name="Slide Number Placeholder 3"/>
          <p:cNvSpPr>
            <a:spLocks noGrp="1"/>
          </p:cNvSpPr>
          <p:nvPr>
            <p:ph type="sldNum" sz="quarter" idx="5"/>
          </p:nvPr>
        </p:nvSpPr>
        <p:spPr/>
        <p:txBody>
          <a:bodyPr/>
          <a:lstStyle/>
          <a:p>
            <a:pPr defTabSz="931774">
              <a:defRPr/>
            </a:pPr>
            <a:fld id="{CFF5D64E-FCB6-4D4F-B94C-7AD7D485FC37}" type="slidenum">
              <a:rPr lang="en-US">
                <a:solidFill>
                  <a:prstClr val="black"/>
                </a:solidFill>
                <a:latin typeface="Calibri" panose="020F0502020204030204"/>
              </a:rPr>
              <a:pPr defTabSz="931774">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2858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F5D64E-FCB6-4D4F-B94C-7AD7D485FC37}" type="slidenum">
              <a:rPr lang="en-US" smtClean="0"/>
              <a:t>56</a:t>
            </a:fld>
            <a:endParaRPr lang="en-US" dirty="0"/>
          </a:p>
        </p:txBody>
      </p:sp>
    </p:spTree>
    <p:extLst>
      <p:ext uri="{BB962C8B-B14F-4D97-AF65-F5344CB8AC3E}">
        <p14:creationId xmlns:p14="http://schemas.microsoft.com/office/powerpoint/2010/main" val="16348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solidFill>
                  <a:prstClr val="black"/>
                </a:solidFill>
              </a:rPr>
              <a:t>lb/hr = pound per hour</a:t>
            </a:r>
          </a:p>
          <a:p>
            <a:pPr defTabSz="949478">
              <a:defRPr/>
            </a:pPr>
            <a:endParaRPr lang="en-US" dirty="0">
              <a:solidFill>
                <a:prstClr val="black"/>
              </a:solidFill>
            </a:endParaRPr>
          </a:p>
          <a:p>
            <a:pPr defTabSz="949478">
              <a:defRPr/>
            </a:pPr>
            <a:r>
              <a:rPr lang="en-US" dirty="0">
                <a:solidFill>
                  <a:prstClr val="black"/>
                </a:solidFill>
              </a:rPr>
              <a:t>Emission limits for pollutants will be limited by the following:</a:t>
            </a:r>
          </a:p>
          <a:p>
            <a:pPr marL="178027" indent="-178027" defTabSz="949478">
              <a:buFont typeface="Arial" panose="020B0604020202020204" pitchFamily="34" charset="0"/>
              <a:buChar char="•"/>
              <a:defRPr/>
            </a:pPr>
            <a:r>
              <a:rPr lang="en-US" dirty="0">
                <a:solidFill>
                  <a:prstClr val="black"/>
                </a:solidFill>
              </a:rPr>
              <a:t>PBR §106.261(a)(2) – 6 lb/hr &amp; 10 tpy</a:t>
            </a:r>
          </a:p>
          <a:p>
            <a:pPr marL="178027" indent="-178027" defTabSz="949478">
              <a:buFont typeface="Arial" panose="020B0604020202020204" pitchFamily="34" charset="0"/>
              <a:buChar char="•"/>
              <a:defRPr/>
            </a:pPr>
            <a:r>
              <a:rPr lang="en-US" dirty="0">
                <a:solidFill>
                  <a:prstClr val="black"/>
                </a:solidFill>
              </a:rPr>
              <a:t>PBR §106.261(a)(3) – 1.00 lb/hr &amp; 4.38 tpy</a:t>
            </a:r>
          </a:p>
          <a:p>
            <a:pPr marL="178027" indent="-178027" defTabSz="949478">
              <a:buFont typeface="Arial" panose="020B0604020202020204" pitchFamily="34" charset="0"/>
              <a:buChar char="•"/>
              <a:defRPr/>
            </a:pPr>
            <a:r>
              <a:rPr lang="en-US" dirty="0">
                <a:solidFill>
                  <a:prstClr val="black"/>
                </a:solidFill>
              </a:rPr>
              <a:t>PBR §106.262(a)(2) – E (lb/hr) = L/K</a:t>
            </a:r>
          </a:p>
          <a:p>
            <a:pPr marL="652765" lvl="1" indent="-178027" defTabSz="949478">
              <a:buFont typeface="Courier New" panose="02070309020205020404" pitchFamily="49" charset="0"/>
              <a:buChar char="o"/>
              <a:defRPr/>
            </a:pPr>
            <a:r>
              <a:rPr lang="en-US" dirty="0">
                <a:solidFill>
                  <a:prstClr val="black"/>
                </a:solidFill>
              </a:rPr>
              <a:t>L is determined using either the table found in the rule (http://texreg.sos.state.tx.us/fids/30_0106_0262-6.html) or</a:t>
            </a:r>
          </a:p>
          <a:p>
            <a:pPr marL="652765" lvl="1" indent="-178027" defTabSz="949478">
              <a:buFont typeface="Courier New" panose="02070309020205020404" pitchFamily="49" charset="0"/>
              <a:buChar char="o"/>
              <a:defRPr/>
            </a:pPr>
            <a:r>
              <a:rPr lang="en-US" dirty="0">
                <a:solidFill>
                  <a:prstClr val="black"/>
                </a:solidFill>
              </a:rPr>
              <a:t>The 1997 Threshold Limit Values (TLVs) and Biological Exposure Indices (BEIs)</a:t>
            </a:r>
          </a:p>
          <a:p>
            <a:pPr defTabSz="949478">
              <a:defRPr/>
            </a:pPr>
            <a:endParaRPr lang="en-US" dirty="0">
              <a:solidFill>
                <a:prstClr val="black"/>
              </a:solidFill>
            </a:endParaRPr>
          </a:p>
          <a:p>
            <a:pPr defTabSz="949478">
              <a:defRPr/>
            </a:pPr>
            <a:r>
              <a:rPr lang="en-US" dirty="0">
                <a:solidFill>
                  <a:prstClr val="black"/>
                </a:solidFill>
              </a:rPr>
              <a:t>The rule requires the use of the time weighted average (TWA) Threshold Limit Value (TLV) published by the American Conference of Governmental Industrial Hygienists (ACGIH), in its TLVs and BEIs guide (1997 Edition).  However, if a newer TLV has a more stringent value OR if a chemical is listed on the current version, but was not in the 1997 version, we highly recommend you use the newer value to ensure protectiveness.  You can use the current version of the TLV only when the current version is equal to or more stringent than the 1997 version.</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6</a:t>
            </a:fld>
            <a:endParaRPr lang="en-US" dirty="0"/>
          </a:p>
        </p:txBody>
      </p:sp>
    </p:spTree>
    <p:extLst>
      <p:ext uri="{BB962C8B-B14F-4D97-AF65-F5344CB8AC3E}">
        <p14:creationId xmlns:p14="http://schemas.microsoft.com/office/powerpoint/2010/main" val="182018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Company A owns and operates a chemical plant under an NSR Case-by-Case Permit. The company plans to add additional piping components to the existing welded piping. The additional components will facilitate piping maintenance activities. This will emit Butane, Benzene, Emery, Di-n-butyl-ether, and Heptane.</a:t>
            </a:r>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7</a:t>
            </a:fld>
            <a:endParaRPr lang="en-US" dirty="0"/>
          </a:p>
        </p:txBody>
      </p:sp>
    </p:spTree>
    <p:extLst>
      <p:ext uri="{BB962C8B-B14F-4D97-AF65-F5344CB8AC3E}">
        <p14:creationId xmlns:p14="http://schemas.microsoft.com/office/powerpoint/2010/main" val="98060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These are the chemicals we need to</a:t>
            </a:r>
            <a:r>
              <a:rPr lang="en-US" baseline="0" dirty="0"/>
              <a:t> speciate.  Let’s start with Butane.</a:t>
            </a:r>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8</a:t>
            </a:fld>
            <a:endParaRPr lang="en-US" dirty="0"/>
          </a:p>
        </p:txBody>
      </p:sp>
    </p:spTree>
    <p:extLst>
      <p:ext uri="{BB962C8B-B14F-4D97-AF65-F5344CB8AC3E}">
        <p14:creationId xmlns:p14="http://schemas.microsoft.com/office/powerpoint/2010/main" val="406760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trying</a:t>
            </a:r>
            <a:r>
              <a:rPr lang="en-US" baseline="0" dirty="0"/>
              <a:t> to find out the emission limits of a chemical, follow this process,</a:t>
            </a:r>
          </a:p>
          <a:p>
            <a:endParaRPr lang="en-US" baseline="0" dirty="0"/>
          </a:p>
          <a:p>
            <a:r>
              <a:rPr lang="en-US" baseline="0" dirty="0"/>
              <a:t>First check </a:t>
            </a:r>
            <a:r>
              <a:rPr lang="en-US" dirty="0">
                <a:solidFill>
                  <a:prstClr val="black"/>
                </a:solidFill>
              </a:rPr>
              <a:t>§</a:t>
            </a:r>
            <a:r>
              <a:rPr lang="en-US" baseline="0" dirty="0"/>
              <a:t>106.261(2).</a:t>
            </a:r>
            <a:endParaRPr lang="en-US" dirty="0"/>
          </a:p>
          <a:p>
            <a:endParaRPr lang="en-US" dirty="0"/>
          </a:p>
        </p:txBody>
      </p:sp>
      <p:sp>
        <p:nvSpPr>
          <p:cNvPr id="4" name="Slide Number Placeholder 3"/>
          <p:cNvSpPr>
            <a:spLocks noGrp="1"/>
          </p:cNvSpPr>
          <p:nvPr>
            <p:ph type="sldNum" sz="quarter" idx="5"/>
          </p:nvPr>
        </p:nvSpPr>
        <p:spPr/>
        <p:txBody>
          <a:bodyPr/>
          <a:lstStyle/>
          <a:p>
            <a:fld id="{CFF5D64E-FCB6-4D4F-B94C-7AD7D485FC37}" type="slidenum">
              <a:rPr lang="en-US" smtClean="0"/>
              <a:t>9</a:t>
            </a:fld>
            <a:endParaRPr lang="en-US" dirty="0"/>
          </a:p>
        </p:txBody>
      </p:sp>
    </p:spTree>
    <p:extLst>
      <p:ext uri="{BB962C8B-B14F-4D97-AF65-F5344CB8AC3E}">
        <p14:creationId xmlns:p14="http://schemas.microsoft.com/office/powerpoint/2010/main" val="126121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C66E3-5EDE-486C-933E-98B06E87A7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3039"/>
          <a:stretch/>
        </p:blipFill>
        <p:spPr>
          <a:xfrm>
            <a:off x="0" y="0"/>
            <a:ext cx="12206352" cy="3243532"/>
          </a:xfrm>
          <a:prstGeom prst="rect">
            <a:avLst/>
          </a:prstGeom>
        </p:spPr>
      </p:pic>
      <p:pic>
        <p:nvPicPr>
          <p:cNvPr id="4" name="Picture 3" descr="TCEQ Logo">
            <a:extLst>
              <a:ext uri="{FF2B5EF4-FFF2-40B4-BE49-F238E27FC236}">
                <a16:creationId xmlns:a16="http://schemas.microsoft.com/office/drawing/2014/main" id="{71A7D89F-DF7E-46C5-83B2-6D7D9701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46" y="219912"/>
            <a:ext cx="2730887" cy="2697338"/>
          </a:xfrm>
          <a:prstGeom prst="rect">
            <a:avLst/>
          </a:prstGeom>
        </p:spPr>
      </p:pic>
      <p:pic>
        <p:nvPicPr>
          <p:cNvPr id="5" name="Picture 4">
            <a:extLst>
              <a:ext uri="{FF2B5EF4-FFF2-40B4-BE49-F238E27FC236}">
                <a16:creationId xmlns:a16="http://schemas.microsoft.com/office/drawing/2014/main" id="{16B1895B-CC16-44E6-A9AB-1E9A58327E0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163040"/>
            <a:ext cx="12192000" cy="265177"/>
          </a:xfrm>
          <a:prstGeom prst="rect">
            <a:avLst/>
          </a:prstGeom>
        </p:spPr>
      </p:pic>
      <p:sp>
        <p:nvSpPr>
          <p:cNvPr id="2" name="Title 1">
            <a:extLst>
              <a:ext uri="{FF2B5EF4-FFF2-40B4-BE49-F238E27FC236}">
                <a16:creationId xmlns:a16="http://schemas.microsoft.com/office/drawing/2014/main" id="{E86AAD87-0183-4A1D-8160-1FC035EDAA48}"/>
              </a:ext>
            </a:extLst>
          </p:cNvPr>
          <p:cNvSpPr>
            <a:spLocks noGrp="1"/>
          </p:cNvSpPr>
          <p:nvPr>
            <p:ph type="title"/>
          </p:nvPr>
        </p:nvSpPr>
        <p:spPr>
          <a:xfrm>
            <a:off x="439947" y="3674007"/>
            <a:ext cx="11346115" cy="1867303"/>
          </a:xfrm>
          <a:prstGeom prst="rect">
            <a:avLst/>
          </a:prstGeom>
        </p:spPr>
        <p:txBody>
          <a:bodyPr anchor="ctr" anchorCtr="0"/>
          <a:lstStyle>
            <a:lvl1pPr>
              <a:defRPr b="1">
                <a:solidFill>
                  <a:srgbClr val="27387E"/>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8A94393A-65E1-461B-AFD0-9A58C082F681}"/>
              </a:ext>
            </a:extLst>
          </p:cNvPr>
          <p:cNvSpPr>
            <a:spLocks noGrp="1"/>
          </p:cNvSpPr>
          <p:nvPr>
            <p:ph idx="1"/>
          </p:nvPr>
        </p:nvSpPr>
        <p:spPr>
          <a:xfrm>
            <a:off x="439947" y="5719313"/>
            <a:ext cx="11346115" cy="918775"/>
          </a:xfrm>
          <a:prstGeom prst="rect">
            <a:avLst/>
          </a:prstGeom>
        </p:spPr>
        <p:txBody>
          <a:bodyPr vert="horz" lIns="91440" tIns="45720" rIns="91440" bIns="45720" rtlCol="0">
            <a:normAutofit/>
          </a:bodyPr>
          <a:lstStyle>
            <a:lvl1pPr marL="0" indent="0">
              <a:buNone/>
              <a:defRPr sz="4000"/>
            </a:lvl1pPr>
          </a:lstStyle>
          <a:p>
            <a:pPr lvl="0"/>
            <a:r>
              <a:rPr lang="en-US" dirty="0"/>
              <a:t>Click to edit Master text styles</a:t>
            </a:r>
          </a:p>
        </p:txBody>
      </p:sp>
    </p:spTree>
    <p:extLst>
      <p:ext uri="{BB962C8B-B14F-4D97-AF65-F5344CB8AC3E}">
        <p14:creationId xmlns:p14="http://schemas.microsoft.com/office/powerpoint/2010/main" val="2048813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1830864"/>
          </a:xfrm>
          <a:prstGeom prst="rect">
            <a:avLst/>
          </a:prstGeom>
        </p:spPr>
        <p:txBody>
          <a:bodyPr/>
          <a:lstStyle>
            <a:lvl1pPr>
              <a:defRPr sz="4400" b="1">
                <a:solidFill>
                  <a:srgbClr val="27387E"/>
                </a:solidFill>
              </a:defRPr>
            </a:lvl1pPr>
          </a:lstStyle>
          <a:p>
            <a:r>
              <a:rPr lang="en-US" dirty="0"/>
              <a:t>Click to edit Master title style</a:t>
            </a:r>
          </a:p>
        </p:txBody>
      </p:sp>
      <p:pic>
        <p:nvPicPr>
          <p:cNvPr id="8" name="Picture 7">
            <a:extLst>
              <a:ext uri="{FF2B5EF4-FFF2-40B4-BE49-F238E27FC236}">
                <a16:creationId xmlns:a16="http://schemas.microsoft.com/office/drawing/2014/main" id="{68696F26-9606-450F-953D-7EB55415C0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Hidden Abov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409276-DC6E-4905-9F7D-8884FD5103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2" name="Title 1">
            <a:extLst>
              <a:ext uri="{FF2B5EF4-FFF2-40B4-BE49-F238E27FC236}">
                <a16:creationId xmlns:a16="http://schemas.microsoft.com/office/drawing/2014/main" id="{64A0816B-33DD-44F5-A8E5-F53036DEC7DA}"/>
              </a:ext>
            </a:extLst>
          </p:cNvPr>
          <p:cNvSpPr>
            <a:spLocks noGrp="1"/>
          </p:cNvSpPr>
          <p:nvPr>
            <p:ph type="title"/>
          </p:nvPr>
        </p:nvSpPr>
        <p:spPr>
          <a:xfrm>
            <a:off x="722878" y="-1448627"/>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633046" y="703385"/>
            <a:ext cx="10920046" cy="2174908"/>
          </a:xfrm>
          <a:prstGeom prst="rect">
            <a:avLst/>
          </a:prstGeom>
        </p:spPr>
        <p:txBody>
          <a:bodyPr anchor="t" anchorCtr="0"/>
          <a:lstStyle>
            <a:lvl1pPr algn="l">
              <a:defRPr sz="4400" b="1">
                <a:solidFill>
                  <a:srgbClr val="27387E"/>
                </a:solidFill>
              </a:defRPr>
            </a:lvl1pPr>
          </a:lstStyle>
          <a:p>
            <a:r>
              <a:rPr lang="en-US" dirty="0"/>
              <a:t>Click to edit Master title style</a:t>
            </a:r>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633045" y="3155894"/>
            <a:ext cx="10920045" cy="2456074"/>
          </a:xfrm>
          <a:prstGeom prst="rect">
            <a:avLst/>
          </a:prstGeo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a:extLst>
              <a:ext uri="{FF2B5EF4-FFF2-40B4-BE49-F238E27FC236}">
                <a16:creationId xmlns:a16="http://schemas.microsoft.com/office/drawing/2014/main" id="{70276FA0-5536-49A6-AA9F-F00C6B1896E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609600" y="680946"/>
            <a:ext cx="10961077" cy="1325563"/>
          </a:xfrm>
          <a:prstGeom prst="rect">
            <a:avLst/>
          </a:prstGeom>
        </p:spPr>
        <p:txBody>
          <a:bodyPr/>
          <a:lstStyle>
            <a:lvl1pPr>
              <a:defRPr b="1">
                <a:solidFill>
                  <a:srgbClr val="27387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609600" y="2581796"/>
            <a:ext cx="10961077" cy="3329482"/>
          </a:xfrm>
          <a:prstGeom prst="rect">
            <a:avLst/>
          </a:prstGeom>
        </p:spPr>
        <p:txBody>
          <a:bodyPr/>
          <a:lstStyle/>
          <a:p>
            <a:pPr lvl="0"/>
            <a:r>
              <a:rPr lang="en-US" dirty="0"/>
              <a:t>Click to edit Master text styles</a:t>
            </a:r>
          </a:p>
          <a:p>
            <a:pPr lvl="1"/>
            <a:r>
              <a:rPr lang="en-US" dirty="0"/>
              <a:t>Second level</a:t>
            </a:r>
          </a:p>
        </p:txBody>
      </p:sp>
      <p:pic>
        <p:nvPicPr>
          <p:cNvPr id="9" name="Picture 8">
            <a:extLst>
              <a:ext uri="{FF2B5EF4-FFF2-40B4-BE49-F238E27FC236}">
                <a16:creationId xmlns:a16="http://schemas.microsoft.com/office/drawing/2014/main" id="{130A5FD0-1494-4E67-B85C-73EA45E1524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421181" y="651265"/>
            <a:ext cx="11349640" cy="814961"/>
          </a:xfrm>
          <a:prstGeom prst="rect">
            <a:avLst/>
          </a:prstGeom>
        </p:spPr>
        <p:txBody>
          <a:bodyPr/>
          <a:lstStyle>
            <a:lvl1pPr>
              <a:defRPr b="1">
                <a:solidFill>
                  <a:srgbClr val="27387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680926"/>
            <a:ext cx="5576396" cy="3525809"/>
          </a:xfrm>
          <a:prstGeom prst="rect">
            <a:avLst/>
          </a:prstGeom>
        </p:spPr>
        <p:txBody>
          <a:bodyPr/>
          <a:lstStyle/>
          <a:p>
            <a:pPr lvl="0"/>
            <a:r>
              <a:rPr lang="en-US" dirty="0"/>
              <a:t>Click to edit Master text styles</a:t>
            </a:r>
          </a:p>
          <a:p>
            <a:pPr lvl="1"/>
            <a:r>
              <a:rPr lang="en-US" dirty="0"/>
              <a:t>Second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698511"/>
            <a:ext cx="5598620" cy="3525809"/>
          </a:xfrm>
          <a:prstGeom prst="rect">
            <a:avLst/>
          </a:prstGeom>
        </p:spPr>
        <p:txBody>
          <a:bodyPr/>
          <a:lstStyle>
            <a:lvl3pPr marL="914400" indent="0">
              <a:buNone/>
              <a:defRPr/>
            </a:lvl3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15462" y="681037"/>
            <a:ext cx="10972799" cy="954332"/>
          </a:xfrm>
          <a:prstGeom prst="rect">
            <a:avLst/>
          </a:prstGeom>
        </p:spPr>
        <p:txBody>
          <a:bodyPr/>
          <a:lstStyle>
            <a:lvl1pPr>
              <a:defRPr b="1">
                <a:solidFill>
                  <a:srgbClr val="27387E"/>
                </a:solidFill>
              </a:defRPr>
            </a:lvl1pPr>
          </a:lstStyle>
          <a:p>
            <a:r>
              <a:rPr lang="en-US" dirty="0"/>
              <a:t>Click to edit Master title style</a:t>
            </a:r>
          </a:p>
        </p:txBody>
      </p:sp>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627185" y="1825625"/>
            <a:ext cx="5181600" cy="4610344"/>
          </a:xfrm>
          <a:prstGeom prst="rect">
            <a:avLst/>
          </a:prstGeom>
        </p:spPr>
        <p:txBody>
          <a:bodyPr/>
          <a:lstStyle/>
          <a:p>
            <a:pPr lvl="0"/>
            <a:r>
              <a:rPr lang="en-US" dirty="0"/>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359769" y="1825625"/>
            <a:ext cx="5181600" cy="4610344"/>
          </a:xfrm>
          <a:prstGeom prst="rect">
            <a:avLst/>
          </a:prstGeom>
        </p:spPr>
        <p:txBody>
          <a:bodyPr/>
          <a:lstStyle/>
          <a:p>
            <a:pPr lvl="0"/>
            <a:r>
              <a:rPr lang="en-US"/>
              <a:t>Click to edit Master text styles</a:t>
            </a:r>
          </a:p>
        </p:txBody>
      </p:sp>
      <p:pic>
        <p:nvPicPr>
          <p:cNvPr id="12" name="Picture 11">
            <a:extLst>
              <a:ext uri="{FF2B5EF4-FFF2-40B4-BE49-F238E27FC236}">
                <a16:creationId xmlns:a16="http://schemas.microsoft.com/office/drawing/2014/main" id="{68525EE8-3E67-4FEE-AD68-7D474D1268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685800"/>
            <a:ext cx="3932237" cy="1724891"/>
          </a:xfrm>
          <a:prstGeom prst="rect">
            <a:avLst/>
          </a:prstGeom>
        </p:spPr>
        <p:txBody>
          <a:bodyPr anchor="t"/>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751985"/>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685801"/>
            <a:ext cx="6172200" cy="5503984"/>
          </a:xfrm>
          <a:prstGeom prst="rect">
            <a:avLst/>
          </a:prstGeom>
        </p:spPr>
        <p:txBody>
          <a:bodyPr/>
          <a:lstStyle>
            <a:lvl1pPr>
              <a:defRPr sz="3200">
                <a:solidFill>
                  <a:srgbClr val="27387E"/>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pic>
        <p:nvPicPr>
          <p:cNvPr id="10" name="Picture 9">
            <a:extLst>
              <a:ext uri="{FF2B5EF4-FFF2-40B4-BE49-F238E27FC236}">
                <a16:creationId xmlns:a16="http://schemas.microsoft.com/office/drawing/2014/main" id="{BF13A48D-AABB-4E72-9976-041FAC6757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615462" y="668215"/>
            <a:ext cx="4156563" cy="1299811"/>
          </a:xfrm>
          <a:prstGeom prst="rect">
            <a:avLst/>
          </a:prstGeom>
        </p:spPr>
        <p:txBody>
          <a:bodyPr anchor="b"/>
          <a:lstStyle>
            <a:lvl1pPr>
              <a:defRPr sz="3200" b="1">
                <a:solidFill>
                  <a:srgbClr val="27387E"/>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615462" y="2064751"/>
            <a:ext cx="4156563" cy="380423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668215"/>
            <a:ext cx="6393350" cy="51928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0" name="Picture 9">
            <a:extLst>
              <a:ext uri="{FF2B5EF4-FFF2-40B4-BE49-F238E27FC236}">
                <a16:creationId xmlns:a16="http://schemas.microsoft.com/office/drawing/2014/main" id="{2CBC3F8C-CD9D-4409-A897-8924A291DF1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texreg.sos.state.tx.us/fids/30_0106_0262-6.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texreg.sos.state.tx.us/fids/30_0106_0262-5.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0.png"/><Relationship Id="rId7" Type="http://schemas.openxmlformats.org/officeDocument/2006/relationships/diagramLayout" Target="../diagrams/layout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12.png"/><Relationship Id="rId10" Type="http://schemas.microsoft.com/office/2007/relationships/diagramDrawing" Target="../diagrams/drawing9.xml"/><Relationship Id="rId4" Type="http://schemas.openxmlformats.org/officeDocument/2006/relationships/image" Target="../media/image11.svg"/><Relationship Id="rId9" Type="http://schemas.openxmlformats.org/officeDocument/2006/relationships/diagramColors" Target="../diagrams/colors9.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diagramData" Target="../diagrams/data10.xml"/><Relationship Id="rId12"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diagramDrawing" Target="../diagrams/drawing10.xml"/><Relationship Id="rId5" Type="http://schemas.openxmlformats.org/officeDocument/2006/relationships/image" Target="../media/image12.png"/><Relationship Id="rId10" Type="http://schemas.openxmlformats.org/officeDocument/2006/relationships/diagramColors" Target="../diagrams/colors10.xml"/><Relationship Id="rId4" Type="http://schemas.openxmlformats.org/officeDocument/2006/relationships/image" Target="../media/image11.svg"/><Relationship Id="rId9"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06&amp;rl=26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17.pn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18.svg"/><Relationship Id="rId9" Type="http://schemas.microsoft.com/office/2007/relationships/diagramDrawing" Target="../diagrams/drawing11.xml"/><Relationship Id="rId14" Type="http://schemas.microsoft.com/office/2007/relationships/diagramDrawing" Target="../diagrams/drawing1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18" Type="http://schemas.openxmlformats.org/officeDocument/2006/relationships/diagramColors" Target="../diagrams/colors15.xml"/><Relationship Id="rId3" Type="http://schemas.openxmlformats.org/officeDocument/2006/relationships/image" Target="../media/image17.png"/><Relationship Id="rId21" Type="http://schemas.openxmlformats.org/officeDocument/2006/relationships/image" Target="../media/image20.sv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17" Type="http://schemas.openxmlformats.org/officeDocument/2006/relationships/diagramQuickStyle" Target="../diagrams/quickStyle15.xml"/><Relationship Id="rId2" Type="http://schemas.openxmlformats.org/officeDocument/2006/relationships/notesSlide" Target="../notesSlides/notesSlide36.xml"/><Relationship Id="rId16" Type="http://schemas.openxmlformats.org/officeDocument/2006/relationships/diagramLayout" Target="../diagrams/layout15.xml"/><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5" Type="http://schemas.openxmlformats.org/officeDocument/2006/relationships/diagramData" Target="../diagrams/data15.xml"/><Relationship Id="rId10" Type="http://schemas.openxmlformats.org/officeDocument/2006/relationships/diagramData" Target="../diagrams/data14.xml"/><Relationship Id="rId19" Type="http://schemas.microsoft.com/office/2007/relationships/diagramDrawing" Target="../diagrams/drawing15.xml"/><Relationship Id="rId4" Type="http://schemas.openxmlformats.org/officeDocument/2006/relationships/image" Target="../media/image18.svg"/><Relationship Id="rId9" Type="http://schemas.microsoft.com/office/2007/relationships/diagramDrawing" Target="../diagrams/drawing13.xml"/><Relationship Id="rId14" Type="http://schemas.microsoft.com/office/2007/relationships/diagramDrawing" Target="../diagrams/drawing14.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diagramColors" Target="../diagrams/colors17.xml"/><Relationship Id="rId18" Type="http://schemas.openxmlformats.org/officeDocument/2006/relationships/diagramColors" Target="../diagrams/colors18.xml"/><Relationship Id="rId3" Type="http://schemas.openxmlformats.org/officeDocument/2006/relationships/image" Target="../media/image17.png"/><Relationship Id="rId21" Type="http://schemas.openxmlformats.org/officeDocument/2006/relationships/image" Target="../media/image22.svg"/><Relationship Id="rId7" Type="http://schemas.openxmlformats.org/officeDocument/2006/relationships/diagramQuickStyle" Target="../diagrams/quickStyle16.xml"/><Relationship Id="rId12" Type="http://schemas.openxmlformats.org/officeDocument/2006/relationships/diagramQuickStyle" Target="../diagrams/quickStyle17.xml"/><Relationship Id="rId17" Type="http://schemas.openxmlformats.org/officeDocument/2006/relationships/diagramQuickStyle" Target="../diagrams/quickStyle18.xml"/><Relationship Id="rId2" Type="http://schemas.openxmlformats.org/officeDocument/2006/relationships/notesSlide" Target="../notesSlides/notesSlide37.xml"/><Relationship Id="rId16" Type="http://schemas.openxmlformats.org/officeDocument/2006/relationships/diagramLayout" Target="../diagrams/layout18.xml"/><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diagramLayout" Target="../diagrams/layout16.xml"/><Relationship Id="rId11" Type="http://schemas.openxmlformats.org/officeDocument/2006/relationships/diagramLayout" Target="../diagrams/layout17.xml"/><Relationship Id="rId5" Type="http://schemas.openxmlformats.org/officeDocument/2006/relationships/diagramData" Target="../diagrams/data16.xml"/><Relationship Id="rId15" Type="http://schemas.openxmlformats.org/officeDocument/2006/relationships/diagramData" Target="../diagrams/data18.xml"/><Relationship Id="rId10" Type="http://schemas.openxmlformats.org/officeDocument/2006/relationships/diagramData" Target="../diagrams/data17.xml"/><Relationship Id="rId19" Type="http://schemas.microsoft.com/office/2007/relationships/diagramDrawing" Target="../diagrams/drawing18.xml"/><Relationship Id="rId4" Type="http://schemas.openxmlformats.org/officeDocument/2006/relationships/image" Target="../media/image18.svg"/><Relationship Id="rId9" Type="http://schemas.microsoft.com/office/2007/relationships/diagramDrawing" Target="../diagrams/drawing16.xml"/><Relationship Id="rId14" Type="http://schemas.microsoft.com/office/2007/relationships/diagramDrawing" Target="../diagrams/drawing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8.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13" Type="http://schemas.microsoft.com/office/2007/relationships/diagramDrawing" Target="../diagrams/drawing21.xml"/><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diagramColors" Target="../diagrams/colors21.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diagramQuickStyle" Target="../diagrams/quickStyle21.xml"/><Relationship Id="rId5" Type="http://schemas.openxmlformats.org/officeDocument/2006/relationships/image" Target="../media/image33.png"/><Relationship Id="rId10" Type="http://schemas.openxmlformats.org/officeDocument/2006/relationships/diagramLayout" Target="../diagrams/layout21.xml"/><Relationship Id="rId4" Type="http://schemas.openxmlformats.org/officeDocument/2006/relationships/image" Target="../media/image30.svg"/><Relationship Id="rId9" Type="http://schemas.openxmlformats.org/officeDocument/2006/relationships/diagramData" Target="../diagrams/data21.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image" Target="../media/image22.svg"/><Relationship Id="rId3" Type="http://schemas.openxmlformats.org/officeDocument/2006/relationships/image" Target="../media/image35.png"/><Relationship Id="rId7" Type="http://schemas.openxmlformats.org/officeDocument/2006/relationships/diagramData" Target="../diagrams/data22.xml"/><Relationship Id="rId12"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32.svg"/><Relationship Id="rId11" Type="http://schemas.microsoft.com/office/2007/relationships/diagramDrawing" Target="../diagrams/drawing22.xml"/><Relationship Id="rId5" Type="http://schemas.openxmlformats.org/officeDocument/2006/relationships/image" Target="../media/image31.png"/><Relationship Id="rId10" Type="http://schemas.openxmlformats.org/officeDocument/2006/relationships/diagramColors" Target="../diagrams/colors22.xml"/><Relationship Id="rId4" Type="http://schemas.openxmlformats.org/officeDocument/2006/relationships/image" Target="../media/image36.svg"/><Relationship Id="rId9"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20.svg"/><Relationship Id="rId13" Type="http://schemas.microsoft.com/office/2007/relationships/diagramDrawing" Target="../diagrams/drawing23.xml"/><Relationship Id="rId3" Type="http://schemas.openxmlformats.org/officeDocument/2006/relationships/image" Target="../media/image37.png"/><Relationship Id="rId7" Type="http://schemas.openxmlformats.org/officeDocument/2006/relationships/image" Target="../media/image19.png"/><Relationship Id="rId12" Type="http://schemas.openxmlformats.org/officeDocument/2006/relationships/diagramColors" Target="../diagrams/colors23.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32.svg"/><Relationship Id="rId11" Type="http://schemas.openxmlformats.org/officeDocument/2006/relationships/diagramQuickStyle" Target="../diagrams/quickStyle23.xml"/><Relationship Id="rId5" Type="http://schemas.openxmlformats.org/officeDocument/2006/relationships/image" Target="../media/image31.png"/><Relationship Id="rId10" Type="http://schemas.openxmlformats.org/officeDocument/2006/relationships/diagramLayout" Target="../diagrams/layout23.xml"/><Relationship Id="rId4" Type="http://schemas.openxmlformats.org/officeDocument/2006/relationships/image" Target="../media/image38.svg"/><Relationship Id="rId9" Type="http://schemas.openxmlformats.org/officeDocument/2006/relationships/diagramData" Target="../diagrams/data23.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image" Target="../media/image37.png"/><Relationship Id="rId7" Type="http://schemas.openxmlformats.org/officeDocument/2006/relationships/diagramData" Target="../diagrams/data24.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32.svg"/><Relationship Id="rId11" Type="http://schemas.microsoft.com/office/2007/relationships/diagramDrawing" Target="../diagrams/drawing24.xml"/><Relationship Id="rId5" Type="http://schemas.openxmlformats.org/officeDocument/2006/relationships/image" Target="../media/image31.png"/><Relationship Id="rId10" Type="http://schemas.openxmlformats.org/officeDocument/2006/relationships/diagramColors" Target="../diagrams/colors24.xml"/><Relationship Id="rId4" Type="http://schemas.openxmlformats.org/officeDocument/2006/relationships/image" Target="../media/image38.svg"/><Relationship Id="rId9"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8.sv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6.xml.rels><?xml version="1.0" encoding="UTF-8" standalone="yes"?>
<Relationships xmlns="http://schemas.openxmlformats.org/package/2006/relationships"><Relationship Id="rId3" Type="http://schemas.openxmlformats.org/officeDocument/2006/relationships/hyperlink" Target="mailto:airperm@tceq.texas.gov"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hyperlink" Target="mailto:dan.sims@tceq.texas.gov" TargetMode="External"/><Relationship Id="rId4" Type="http://schemas.openxmlformats.org/officeDocument/2006/relationships/hyperlink" Target="mailto:amber.ni@tceq.texas.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06F-DC8A-4937-8E3E-5AB31C62E758}"/>
              </a:ext>
            </a:extLst>
          </p:cNvPr>
          <p:cNvSpPr>
            <a:spLocks noGrp="1"/>
          </p:cNvSpPr>
          <p:nvPr>
            <p:ph type="title"/>
          </p:nvPr>
        </p:nvSpPr>
        <p:spPr>
          <a:xfrm>
            <a:off x="361288" y="3539612"/>
            <a:ext cx="11830712" cy="1572017"/>
          </a:xfrm>
        </p:spPr>
        <p:txBody>
          <a:bodyPr lIns="91440" tIns="45720" rIns="91440" bIns="45720" anchor="ctr" anchorCtr="0"/>
          <a:lstStyle/>
          <a:p>
            <a:r>
              <a:rPr lang="en-US" dirty="0"/>
              <a:t>Rule §106.261 and §106.262 -</a:t>
            </a:r>
            <a:br>
              <a:rPr lang="en-US" dirty="0"/>
            </a:br>
            <a:r>
              <a:rPr lang="en-US" dirty="0"/>
              <a:t>Case Studies </a:t>
            </a:r>
          </a:p>
        </p:txBody>
      </p:sp>
      <p:sp>
        <p:nvSpPr>
          <p:cNvPr id="3" name="Content Placeholder 2">
            <a:extLst>
              <a:ext uri="{FF2B5EF4-FFF2-40B4-BE49-F238E27FC236}">
                <a16:creationId xmlns:a16="http://schemas.microsoft.com/office/drawing/2014/main" id="{B0EDB3F5-362C-41EC-A708-F81A661C3ADE}"/>
              </a:ext>
            </a:extLst>
          </p:cNvPr>
          <p:cNvSpPr>
            <a:spLocks noGrp="1"/>
          </p:cNvSpPr>
          <p:nvPr>
            <p:ph idx="1"/>
          </p:nvPr>
        </p:nvSpPr>
        <p:spPr>
          <a:xfrm>
            <a:off x="422942" y="4963886"/>
            <a:ext cx="11346115" cy="1830374"/>
          </a:xfrm>
        </p:spPr>
        <p:txBody>
          <a:bodyPr vert="horz" lIns="91440" tIns="45720" rIns="91440" bIns="45720" rtlCol="0" anchor="t">
            <a:normAutofit/>
          </a:bodyPr>
          <a:lstStyle/>
          <a:p>
            <a:pPr marL="0" indent="0">
              <a:buNone/>
            </a:pPr>
            <a:r>
              <a:rPr lang="en-US" sz="3400" dirty="0">
                <a:cs typeface="Arial" panose="020B0604020202020204"/>
              </a:rPr>
              <a:t>Amber Ni and Dan Sims</a:t>
            </a:r>
          </a:p>
          <a:p>
            <a:pPr marL="0" indent="0">
              <a:buNone/>
            </a:pPr>
            <a:r>
              <a:rPr lang="en-US" sz="3400" dirty="0">
                <a:cs typeface="Arial" panose="020B0604020202020204"/>
              </a:rPr>
              <a:t>Air Permits Division</a:t>
            </a:r>
          </a:p>
          <a:p>
            <a:pPr marL="0" indent="0">
              <a:buNone/>
            </a:pPr>
            <a:r>
              <a:rPr lang="en-US" sz="3400" dirty="0">
                <a:cs typeface="Arial" panose="020B0604020202020204"/>
              </a:rPr>
              <a:t>Advanced Air Permitting Seminar 2022</a:t>
            </a:r>
          </a:p>
          <a:p>
            <a:pPr marL="0" indent="0">
              <a:buNone/>
            </a:pPr>
            <a:endParaRPr lang="en-US" dirty="0">
              <a:cs typeface="Arial" panose="020B0604020202020204"/>
            </a:endParaRPr>
          </a:p>
        </p:txBody>
      </p:sp>
    </p:spTree>
    <p:extLst>
      <p:ext uri="{BB962C8B-B14F-4D97-AF65-F5344CB8AC3E}">
        <p14:creationId xmlns:p14="http://schemas.microsoft.com/office/powerpoint/2010/main" val="32521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14DC7633-16EC-4EEA-95FC-CCAA8BC2273D}"/>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B1738DA2-1211-4B39-A437-48ECA5380797}"/>
              </a:ext>
            </a:extLst>
          </p:cNvPr>
          <p:cNvSpPr>
            <a:spLocks noGrp="1"/>
          </p:cNvSpPr>
          <p:nvPr>
            <p:ph type="title"/>
          </p:nvPr>
        </p:nvSpPr>
        <p:spPr/>
        <p:txBody>
          <a:bodyPr/>
          <a:lstStyle/>
          <a:p>
            <a:r>
              <a:rPr lang="en-US" dirty="0"/>
              <a:t>§106.261(a)(2) Rule Language</a:t>
            </a:r>
          </a:p>
        </p:txBody>
      </p:sp>
      <p:sp>
        <p:nvSpPr>
          <p:cNvPr id="5" name="Content Placeholder 2">
            <a:extLst>
              <a:ext uri="{FF2B5EF4-FFF2-40B4-BE49-F238E27FC236}">
                <a16:creationId xmlns:a16="http://schemas.microsoft.com/office/drawing/2014/main" id="{BEE425AF-AF4F-40EA-8B08-3862AC3C7D04}"/>
              </a:ext>
            </a:extLst>
          </p:cNvPr>
          <p:cNvSpPr txBox="1">
            <a:spLocks/>
          </p:cNvSpPr>
          <p:nvPr/>
        </p:nvSpPr>
        <p:spPr>
          <a:xfrm>
            <a:off x="609600" y="1417637"/>
            <a:ext cx="10972800" cy="4525963"/>
          </a:xfrm>
          <a:prstGeom prst="rect">
            <a:avLst/>
          </a:prstGeom>
        </p:spPr>
        <p:txBody>
          <a:bodyPr vert="horz" lIns="121920" tIns="60960" rIns="121920" bIns="6096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ts val="1600"/>
              </a:spcAft>
            </a:pPr>
            <a:r>
              <a:rPr lang="en-US" sz="4267" dirty="0">
                <a:solidFill>
                  <a:schemeClr val="tx1"/>
                </a:solidFill>
                <a:hlinkClick r:id="rId3"/>
              </a:rPr>
              <a:t>(a)(2)</a:t>
            </a:r>
            <a:r>
              <a:rPr lang="en-US" sz="4267" dirty="0">
                <a:solidFill>
                  <a:schemeClr val="tx1"/>
                </a:solidFill>
              </a:rPr>
              <a:t> Total new or increased emissions, including fugitives shall not exceed </a:t>
            </a:r>
            <a:r>
              <a:rPr lang="en-US" sz="4267" b="1" dirty="0">
                <a:solidFill>
                  <a:schemeClr val="tx1"/>
                </a:solidFill>
              </a:rPr>
              <a:t>6.0 lb/hr and ten tons per year</a:t>
            </a:r>
            <a:r>
              <a:rPr lang="en-US" sz="4267" dirty="0">
                <a:solidFill>
                  <a:schemeClr val="tx1"/>
                </a:solidFill>
              </a:rPr>
              <a:t> of the following materials:</a:t>
            </a:r>
          </a:p>
          <a:p>
            <a:pPr marL="609585" indent="-609585" algn="l">
              <a:spcAft>
                <a:spcPts val="1600"/>
              </a:spcAft>
              <a:buFont typeface="Arial" panose="020B0604020202020204" pitchFamily="34" charset="0"/>
              <a:buChar char="•"/>
            </a:pPr>
            <a:r>
              <a:rPr lang="en-US" sz="4267" dirty="0">
                <a:solidFill>
                  <a:schemeClr val="tx1"/>
                </a:solidFill>
              </a:rPr>
              <a:t>Acetylene,</a:t>
            </a:r>
          </a:p>
          <a:p>
            <a:pPr marL="609585" indent="-609585" algn="l">
              <a:spcAft>
                <a:spcPts val="1600"/>
              </a:spcAft>
              <a:buFont typeface="Arial" panose="020B0604020202020204" pitchFamily="34" charset="0"/>
              <a:buChar char="•"/>
            </a:pPr>
            <a:r>
              <a:rPr lang="en-US" sz="4267" dirty="0">
                <a:solidFill>
                  <a:schemeClr val="tx1"/>
                </a:solidFill>
              </a:rPr>
              <a:t>Argon, </a:t>
            </a:r>
          </a:p>
          <a:p>
            <a:pPr marL="609585" indent="-609585" algn="l">
              <a:spcAft>
                <a:spcPts val="1600"/>
              </a:spcAft>
              <a:buFont typeface="Arial" panose="020B0604020202020204" pitchFamily="34" charset="0"/>
              <a:buChar char="•"/>
            </a:pPr>
            <a:r>
              <a:rPr lang="en-US" sz="4267" b="1" dirty="0">
                <a:solidFill>
                  <a:schemeClr val="tx1"/>
                </a:solidFill>
              </a:rPr>
              <a:t>Butane,</a:t>
            </a:r>
          </a:p>
          <a:p>
            <a:pPr marL="609585" indent="-609585" algn="l">
              <a:spcAft>
                <a:spcPts val="1600"/>
              </a:spcAft>
              <a:buFont typeface="Arial" panose="020B0604020202020204" pitchFamily="34" charset="0"/>
              <a:buChar char="•"/>
            </a:pPr>
            <a:r>
              <a:rPr lang="en-US" sz="4267" dirty="0">
                <a:solidFill>
                  <a:schemeClr val="tx1"/>
                </a:solidFill>
              </a:rPr>
              <a:t>Crude oil…</a:t>
            </a:r>
          </a:p>
        </p:txBody>
      </p:sp>
    </p:spTree>
    <p:extLst>
      <p:ext uri="{BB962C8B-B14F-4D97-AF65-F5344CB8AC3E}">
        <p14:creationId xmlns:p14="http://schemas.microsoft.com/office/powerpoint/2010/main" val="186952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52F5-CD49-4928-8096-F60748EEAFF2}"/>
              </a:ext>
            </a:extLst>
          </p:cNvPr>
          <p:cNvSpPr>
            <a:spLocks noGrp="1"/>
          </p:cNvSpPr>
          <p:nvPr>
            <p:ph type="title"/>
          </p:nvPr>
        </p:nvSpPr>
        <p:spPr/>
        <p:txBody>
          <a:bodyPr/>
          <a:lstStyle/>
          <a:p>
            <a:r>
              <a:rPr lang="en-US" dirty="0"/>
              <a:t>Butane Speciation</a:t>
            </a:r>
          </a:p>
        </p:txBody>
      </p:sp>
      <p:graphicFrame>
        <p:nvGraphicFramePr>
          <p:cNvPr id="4" name="Table 3"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CB79EC5D-75F3-4FC3-A5BE-5F223B7EF23E}"/>
              </a:ext>
            </a:extLst>
          </p:cNvPr>
          <p:cNvGraphicFramePr>
            <a:graphicFrameLocks noGrp="1"/>
          </p:cNvGraphicFramePr>
          <p:nvPr>
            <p:extLst>
              <p:ext uri="{D42A27DB-BD31-4B8C-83A1-F6EECF244321}">
                <p14:modId xmlns:p14="http://schemas.microsoft.com/office/powerpoint/2010/main" val="2726569739"/>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bg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0" dirty="0">
                          <a:solidFill>
                            <a:schemeClr val="bg1"/>
                          </a:solidFill>
                        </a:rPr>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106.261</a:t>
                      </a:r>
                    </a:p>
                    <a:p>
                      <a:pPr algn="ctr"/>
                      <a:r>
                        <a:rPr lang="en-US" sz="2400" dirty="0">
                          <a:solidFill>
                            <a:schemeClr val="bg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a:solidFill>
                            <a:schemeClr val="bg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064129">
                <a:tc>
                  <a:txBody>
                    <a:bodyPr/>
                    <a:lstStyle/>
                    <a:p>
                      <a:r>
                        <a:rPr lang="en-US" sz="2400" dirty="0"/>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
        <p:nvSpPr>
          <p:cNvPr id="6" name="Oval 5">
            <a:extLst>
              <a:ext uri="{FF2B5EF4-FFF2-40B4-BE49-F238E27FC236}">
                <a16:creationId xmlns:a16="http://schemas.microsoft.com/office/drawing/2014/main" id="{C673C113-1725-48A1-B426-A7FC1347ACAE}"/>
              </a:ext>
              <a:ext uri="{C183D7F6-B498-43B3-948B-1728B52AA6E4}">
                <adec:decorative xmlns:adec="http://schemas.microsoft.com/office/drawing/2017/decorative" val="1"/>
              </a:ext>
            </a:extLst>
          </p:cNvPr>
          <p:cNvSpPr/>
          <p:nvPr/>
        </p:nvSpPr>
        <p:spPr>
          <a:xfrm>
            <a:off x="8958470" y="781878"/>
            <a:ext cx="3233530" cy="14161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49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355-490B-4CFD-8CA7-4403A2711C0B}"/>
              </a:ext>
            </a:extLst>
          </p:cNvPr>
          <p:cNvSpPr>
            <a:spLocks noGrp="1"/>
          </p:cNvSpPr>
          <p:nvPr>
            <p:ph type="title"/>
          </p:nvPr>
        </p:nvSpPr>
        <p:spPr/>
        <p:txBody>
          <a:bodyPr/>
          <a:lstStyle/>
          <a:p>
            <a:r>
              <a:rPr lang="en-US" dirty="0"/>
              <a:t>Benzene Speciation</a:t>
            </a:r>
          </a:p>
        </p:txBody>
      </p:sp>
      <p:graphicFrame>
        <p:nvGraphicFramePr>
          <p:cNvPr id="4" name="Table 3"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4136729B-BEAE-4B62-A4CA-DC96D56BE4D7}"/>
              </a:ext>
            </a:extLst>
          </p:cNvPr>
          <p:cNvGraphicFramePr>
            <a:graphicFrameLocks noGrp="1"/>
          </p:cNvGraphicFramePr>
          <p:nvPr>
            <p:extLst>
              <p:ext uri="{D42A27DB-BD31-4B8C-83A1-F6EECF244321}">
                <p14:modId xmlns:p14="http://schemas.microsoft.com/office/powerpoint/2010/main" val="1794653246"/>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0" dirty="0"/>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5011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6654-012B-4D56-848B-6472DF237AF5}"/>
              </a:ext>
            </a:extLst>
          </p:cNvPr>
          <p:cNvSpPr>
            <a:spLocks noGrp="1"/>
          </p:cNvSpPr>
          <p:nvPr>
            <p:ph type="title"/>
          </p:nvPr>
        </p:nvSpPr>
        <p:spPr/>
        <p:txBody>
          <a:bodyPr/>
          <a:lstStyle/>
          <a:p>
            <a:r>
              <a:rPr lang="en-US" dirty="0"/>
              <a:t>§§ 106.261 / 262 Case Study Order</a:t>
            </a:r>
          </a:p>
        </p:txBody>
      </p:sp>
      <p:graphicFrame>
        <p:nvGraphicFramePr>
          <p:cNvPr id="3" name="Content Placeholder 3" descr="Diagram showing the order in which to check the rules when speciating chemicals.  The order is to check §106.261(2), then §106.262, then §106.261(3).">
            <a:extLst>
              <a:ext uri="{FF2B5EF4-FFF2-40B4-BE49-F238E27FC236}">
                <a16:creationId xmlns:a16="http://schemas.microsoft.com/office/drawing/2014/main" id="{CBF7774E-9768-49A0-B998-01B2ED92CCEE}"/>
              </a:ext>
            </a:extLst>
          </p:cNvPr>
          <p:cNvGraphicFramePr>
            <a:graphicFrameLocks/>
          </p:cNvGraphicFramePr>
          <p:nvPr>
            <p:extLst>
              <p:ext uri="{D42A27DB-BD31-4B8C-83A1-F6EECF244321}">
                <p14:modId xmlns:p14="http://schemas.microsoft.com/office/powerpoint/2010/main" val="3783019876"/>
              </p:ext>
            </p:extLst>
          </p:nvPr>
        </p:nvGraphicFramePr>
        <p:xfrm>
          <a:off x="527117" y="1166018"/>
          <a:ext cx="1137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5" descr="Comment bubble stating, &quot;Benzene isn't listed&quot; and pointing to §106.262(2) in the process">
            <a:extLst>
              <a:ext uri="{FF2B5EF4-FFF2-40B4-BE49-F238E27FC236}">
                <a16:creationId xmlns:a16="http://schemas.microsoft.com/office/drawing/2014/main" id="{152C9C89-C2AE-458C-9340-B03B0B4549C6}"/>
              </a:ext>
            </a:extLst>
          </p:cNvPr>
          <p:cNvSpPr/>
          <p:nvPr/>
        </p:nvSpPr>
        <p:spPr>
          <a:xfrm>
            <a:off x="527117" y="4790661"/>
            <a:ext cx="3851694" cy="1394008"/>
          </a:xfrm>
          <a:prstGeom prst="wedgeEllipseCallout">
            <a:avLst>
              <a:gd name="adj1" fmla="val -4909"/>
              <a:gd name="adj2" fmla="val -108929"/>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Benzene isn’t listed.</a:t>
            </a:r>
          </a:p>
        </p:txBody>
      </p:sp>
      <p:sp>
        <p:nvSpPr>
          <p:cNvPr id="5" name="Oval Callout 6" descr="Comment bubble stating, &quot;Let's look at 262&quot; and pointing to §106.262 in the process">
            <a:extLst>
              <a:ext uri="{FF2B5EF4-FFF2-40B4-BE49-F238E27FC236}">
                <a16:creationId xmlns:a16="http://schemas.microsoft.com/office/drawing/2014/main" id="{81D51E16-C4BE-4275-8261-F3FA22F22979}"/>
              </a:ext>
            </a:extLst>
          </p:cNvPr>
          <p:cNvSpPr/>
          <p:nvPr/>
        </p:nvSpPr>
        <p:spPr>
          <a:xfrm>
            <a:off x="5031841" y="4790661"/>
            <a:ext cx="3851694" cy="1394008"/>
          </a:xfrm>
          <a:prstGeom prst="wedgeEllipseCallout">
            <a:avLst>
              <a:gd name="adj1" fmla="val -29641"/>
              <a:gd name="adj2" fmla="val -105218"/>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Let’s look at 106.262.</a:t>
            </a:r>
          </a:p>
        </p:txBody>
      </p:sp>
    </p:spTree>
    <p:extLst>
      <p:ext uri="{BB962C8B-B14F-4D97-AF65-F5344CB8AC3E}">
        <p14:creationId xmlns:p14="http://schemas.microsoft.com/office/powerpoint/2010/main" val="40142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4F11-D4A0-41C7-9D06-B2AB9E8F894B}"/>
              </a:ext>
            </a:extLst>
          </p:cNvPr>
          <p:cNvSpPr>
            <a:spLocks noGrp="1"/>
          </p:cNvSpPr>
          <p:nvPr>
            <p:ph type="title"/>
          </p:nvPr>
        </p:nvSpPr>
        <p:spPr/>
        <p:txBody>
          <a:bodyPr/>
          <a:lstStyle/>
          <a:p>
            <a:r>
              <a:rPr lang="en-US" dirty="0"/>
              <a:t>§106.262 Rule Language</a:t>
            </a:r>
          </a:p>
        </p:txBody>
      </p:sp>
      <p:sp>
        <p:nvSpPr>
          <p:cNvPr id="5" name="Arrow: Right 4">
            <a:extLst>
              <a:ext uri="{FF2B5EF4-FFF2-40B4-BE49-F238E27FC236}">
                <a16:creationId xmlns:a16="http://schemas.microsoft.com/office/drawing/2014/main" id="{4F5A0B91-D8DE-423C-AA7A-70F676902553}"/>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8D54C307-4697-4745-8C04-69231B19ADFF}"/>
              </a:ext>
            </a:extLst>
          </p:cNvPr>
          <p:cNvSpPr txBox="1"/>
          <p:nvPr/>
        </p:nvSpPr>
        <p:spPr>
          <a:xfrm>
            <a:off x="927652" y="1762539"/>
            <a:ext cx="9713844" cy="3272691"/>
          </a:xfrm>
          <a:prstGeom prst="rect">
            <a:avLst/>
          </a:prstGeom>
          <a:noFill/>
        </p:spPr>
        <p:txBody>
          <a:bodyPr wrap="square">
            <a:spAutoFit/>
          </a:bodyPr>
          <a:lstStyle/>
          <a:p>
            <a:pPr algn="l">
              <a:spcAft>
                <a:spcPts val="1600"/>
              </a:spcAft>
            </a:pPr>
            <a:r>
              <a:rPr lang="en-US" sz="3600" dirty="0">
                <a:solidFill>
                  <a:schemeClr val="tx1"/>
                </a:solidFill>
                <a:hlinkClick r:id="rId3"/>
              </a:rPr>
              <a:t>(a)(2) </a:t>
            </a:r>
            <a:r>
              <a:rPr lang="en-US" sz="3600" dirty="0">
                <a:solidFill>
                  <a:schemeClr val="tx1"/>
                </a:solidFill>
              </a:rPr>
              <a:t>…nor in a quantity greater than E as determined using the equation E=L/K and the following table:</a:t>
            </a:r>
          </a:p>
          <a:p>
            <a:pPr marL="609585" indent="-609585" algn="l">
              <a:spcAft>
                <a:spcPts val="1600"/>
              </a:spcAft>
              <a:buFont typeface="Arial" panose="020B0604020202020204" pitchFamily="34" charset="0"/>
              <a:buChar char="•"/>
            </a:pPr>
            <a:r>
              <a:rPr lang="en-US" sz="3600" u="sng" dirty="0">
                <a:solidFill>
                  <a:schemeClr val="tx1"/>
                </a:solidFill>
              </a:rPr>
              <a:t>Attached Graphic</a:t>
            </a:r>
          </a:p>
          <a:p>
            <a:pPr marL="609585" indent="-609585" algn="l">
              <a:spcAft>
                <a:spcPts val="1600"/>
              </a:spcAft>
              <a:buFont typeface="Arial" panose="020B0604020202020204" pitchFamily="34" charset="0"/>
              <a:buChar char="•"/>
            </a:pPr>
            <a:r>
              <a:rPr lang="en-US" sz="3600" u="sng" dirty="0">
                <a:solidFill>
                  <a:schemeClr val="tx1"/>
                </a:solidFill>
                <a:hlinkClick r:id="rId4"/>
              </a:rPr>
              <a:t>Attached Graphic</a:t>
            </a:r>
            <a:endParaRPr lang="en-US" sz="3600" dirty="0"/>
          </a:p>
        </p:txBody>
      </p:sp>
      <p:sp>
        <p:nvSpPr>
          <p:cNvPr id="12" name="Oval Callout 9" descr="Comment bubble stating, &quot;Benzene is in the table at this link.&quot;   The callout bubble is pointing to the second attached graphic hyperlink in §106.262(2)'s rule language.">
            <a:extLst>
              <a:ext uri="{FF2B5EF4-FFF2-40B4-BE49-F238E27FC236}">
                <a16:creationId xmlns:a16="http://schemas.microsoft.com/office/drawing/2014/main" id="{DC61F5B2-5AA9-47FC-B5EF-EA36F5ED96AF}"/>
              </a:ext>
            </a:extLst>
          </p:cNvPr>
          <p:cNvSpPr/>
          <p:nvPr/>
        </p:nvSpPr>
        <p:spPr>
          <a:xfrm>
            <a:off x="6604000" y="2794598"/>
            <a:ext cx="4435061" cy="1671384"/>
          </a:xfrm>
          <a:prstGeom prst="wedgeEllipseCallout">
            <a:avLst>
              <a:gd name="adj1" fmla="val -81177"/>
              <a:gd name="adj2" fmla="val 71057"/>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Benzene is in the table at this link.</a:t>
            </a:r>
          </a:p>
        </p:txBody>
      </p:sp>
      <p:sp>
        <p:nvSpPr>
          <p:cNvPr id="13" name="Oval Callout 10" descr="Comment bubble stating, &quot;The table at this link shows Benzene's limit to be 3 milligrams per cubic meter.&quot;   The callout bubble is pointing to the second attached graphic hyperlink in §106.262(2)'s rule language.">
            <a:extLst>
              <a:ext uri="{FF2B5EF4-FFF2-40B4-BE49-F238E27FC236}">
                <a16:creationId xmlns:a16="http://schemas.microsoft.com/office/drawing/2014/main" id="{97F781D2-CD23-4E9C-9C22-1107A32D7320}"/>
              </a:ext>
            </a:extLst>
          </p:cNvPr>
          <p:cNvSpPr/>
          <p:nvPr/>
        </p:nvSpPr>
        <p:spPr>
          <a:xfrm>
            <a:off x="3684104" y="5261112"/>
            <a:ext cx="6957392" cy="1444488"/>
          </a:xfrm>
          <a:prstGeom prst="wedgeEllipseCallout">
            <a:avLst>
              <a:gd name="adj1" fmla="val -31216"/>
              <a:gd name="adj2" fmla="val -75184"/>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table at this link shows Benzene’s limit to be:</a:t>
            </a:r>
          </a:p>
          <a:p>
            <a:pPr algn="ctr"/>
            <a:r>
              <a:rPr lang="en-US" sz="2800" b="1" dirty="0"/>
              <a:t>3 mg/m</a:t>
            </a:r>
            <a:r>
              <a:rPr lang="en-US" sz="2800" b="1" baseline="30000" dirty="0"/>
              <a:t>3</a:t>
            </a:r>
            <a:r>
              <a:rPr lang="en-US" sz="2800" dirty="0"/>
              <a:t>.</a:t>
            </a:r>
          </a:p>
        </p:txBody>
      </p:sp>
    </p:spTree>
    <p:extLst>
      <p:ext uri="{BB962C8B-B14F-4D97-AF65-F5344CB8AC3E}">
        <p14:creationId xmlns:p14="http://schemas.microsoft.com/office/powerpoint/2010/main" val="8439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C84E-59BC-4C42-840E-13DC68359D18}"/>
              </a:ext>
            </a:extLst>
          </p:cNvPr>
          <p:cNvSpPr>
            <a:spLocks noGrp="1"/>
          </p:cNvSpPr>
          <p:nvPr>
            <p:ph type="title"/>
          </p:nvPr>
        </p:nvSpPr>
        <p:spPr/>
        <p:txBody>
          <a:bodyPr/>
          <a:lstStyle/>
          <a:p>
            <a:r>
              <a:rPr lang="en-US" dirty="0"/>
              <a:t>Benzen- Speciation</a:t>
            </a:r>
          </a:p>
        </p:txBody>
      </p:sp>
      <p:graphicFrame>
        <p:nvGraphicFramePr>
          <p:cNvPr id="5" name="Table 4"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C293F0B8-0FC7-4D11-AEB0-17399CA8AF60}"/>
              </a:ext>
            </a:extLst>
          </p:cNvPr>
          <p:cNvGraphicFramePr>
            <a:graphicFrameLocks noGrp="1"/>
          </p:cNvGraphicFramePr>
          <p:nvPr>
            <p:extLst>
              <p:ext uri="{D42A27DB-BD31-4B8C-83A1-F6EECF244321}">
                <p14:modId xmlns:p14="http://schemas.microsoft.com/office/powerpoint/2010/main" val="488599500"/>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bg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b="0" dirty="0">
                          <a:solidFill>
                            <a:schemeClr val="bg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
        <p:nvSpPr>
          <p:cNvPr id="8" name="Oval 7">
            <a:extLst>
              <a:ext uri="{FF2B5EF4-FFF2-40B4-BE49-F238E27FC236}">
                <a16:creationId xmlns:a16="http://schemas.microsoft.com/office/drawing/2014/main" id="{01EEC49E-38D7-4CBF-9B79-0AB5E09051D5}"/>
              </a:ext>
              <a:ext uri="{C183D7F6-B498-43B3-948B-1728B52AA6E4}">
                <adec:decorative xmlns:adec="http://schemas.microsoft.com/office/drawing/2017/decorative" val="1"/>
              </a:ext>
            </a:extLst>
          </p:cNvPr>
          <p:cNvSpPr/>
          <p:nvPr/>
        </p:nvSpPr>
        <p:spPr>
          <a:xfrm>
            <a:off x="6096000" y="2198077"/>
            <a:ext cx="1537855" cy="1143904"/>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05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9C24-AEC8-4655-AAFE-EC251B3E3346}"/>
              </a:ext>
            </a:extLst>
          </p:cNvPr>
          <p:cNvSpPr>
            <a:spLocks noGrp="1"/>
          </p:cNvSpPr>
          <p:nvPr>
            <p:ph type="title"/>
          </p:nvPr>
        </p:nvSpPr>
        <p:spPr/>
        <p:txBody>
          <a:bodyPr/>
          <a:lstStyle/>
          <a:p>
            <a:r>
              <a:rPr lang="en-US" dirty="0"/>
              <a:t>§ 106.262 Rule Language</a:t>
            </a:r>
          </a:p>
        </p:txBody>
      </p:sp>
      <p:sp>
        <p:nvSpPr>
          <p:cNvPr id="3" name="Arrow: Right 2">
            <a:extLst>
              <a:ext uri="{FF2B5EF4-FFF2-40B4-BE49-F238E27FC236}">
                <a16:creationId xmlns:a16="http://schemas.microsoft.com/office/drawing/2014/main" id="{61A46AD5-D264-4F7A-9639-A9D516140878}"/>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6FE53EE7-6303-43B5-95CC-9BFA486FEC40}"/>
              </a:ext>
            </a:extLst>
          </p:cNvPr>
          <p:cNvSpPr txBox="1"/>
          <p:nvPr/>
        </p:nvSpPr>
        <p:spPr>
          <a:xfrm>
            <a:off x="768626" y="1756509"/>
            <a:ext cx="9197008" cy="3272691"/>
          </a:xfrm>
          <a:prstGeom prst="rect">
            <a:avLst/>
          </a:prstGeom>
          <a:noFill/>
        </p:spPr>
        <p:txBody>
          <a:bodyPr wrap="square">
            <a:spAutoFit/>
          </a:bodyPr>
          <a:lstStyle/>
          <a:p>
            <a:pPr algn="l">
              <a:spcAft>
                <a:spcPts val="1600"/>
              </a:spcAft>
            </a:pPr>
            <a:r>
              <a:rPr lang="en-US" sz="3600" dirty="0">
                <a:solidFill>
                  <a:schemeClr val="tx1"/>
                </a:solidFill>
                <a:hlinkClick r:id="rId3"/>
              </a:rPr>
              <a:t>(a)(2) </a:t>
            </a:r>
            <a:r>
              <a:rPr lang="en-US" sz="3600" dirty="0">
                <a:solidFill>
                  <a:schemeClr val="tx1"/>
                </a:solidFill>
              </a:rPr>
              <a:t>…nor in a quantity greater than E as determined using the equation E=L/K and the following table:</a:t>
            </a:r>
          </a:p>
          <a:p>
            <a:pPr marL="609585" indent="-609585" algn="l">
              <a:spcAft>
                <a:spcPts val="1600"/>
              </a:spcAft>
              <a:buFont typeface="Arial" panose="020B0604020202020204" pitchFamily="34" charset="0"/>
              <a:buChar char="•"/>
            </a:pPr>
            <a:r>
              <a:rPr lang="en-US" sz="3600" u="sng" dirty="0">
                <a:solidFill>
                  <a:schemeClr val="tx1"/>
                </a:solidFill>
                <a:hlinkClick r:id="rId4"/>
              </a:rPr>
              <a:t>Attached Graphic</a:t>
            </a:r>
            <a:endParaRPr lang="en-US" sz="3600" u="sng" dirty="0">
              <a:solidFill>
                <a:schemeClr val="tx1"/>
              </a:solidFill>
            </a:endParaRPr>
          </a:p>
          <a:p>
            <a:pPr marL="609585" indent="-609585" algn="l">
              <a:spcAft>
                <a:spcPts val="1600"/>
              </a:spcAft>
              <a:buFont typeface="Arial" panose="020B0604020202020204" pitchFamily="34" charset="0"/>
              <a:buChar char="•"/>
            </a:pPr>
            <a:r>
              <a:rPr lang="en-US" sz="3600" u="sng" dirty="0">
                <a:solidFill>
                  <a:schemeClr val="tx1"/>
                </a:solidFill>
              </a:rPr>
              <a:t>Attached Graphic</a:t>
            </a:r>
            <a:endParaRPr lang="en-US" sz="3600" dirty="0"/>
          </a:p>
        </p:txBody>
      </p:sp>
      <p:sp>
        <p:nvSpPr>
          <p:cNvPr id="6" name="Oval Callout 9" descr="Comment bubble stating, &quot;The K value is in the table at this link.&quot;  The callout bubble is pointing to the first attached graphic hyperlink in §106.262(2)'s rule language.">
            <a:extLst>
              <a:ext uri="{FF2B5EF4-FFF2-40B4-BE49-F238E27FC236}">
                <a16:creationId xmlns:a16="http://schemas.microsoft.com/office/drawing/2014/main" id="{9A385A5C-F2A1-4A4B-9760-070C3A08C4CE}"/>
              </a:ext>
            </a:extLst>
          </p:cNvPr>
          <p:cNvSpPr/>
          <p:nvPr/>
        </p:nvSpPr>
        <p:spPr>
          <a:xfrm>
            <a:off x="6440555" y="3123662"/>
            <a:ext cx="4691271" cy="1479038"/>
          </a:xfrm>
          <a:prstGeom prst="wedgeEllipseCallout">
            <a:avLst>
              <a:gd name="adj1" fmla="val -79855"/>
              <a:gd name="adj2" fmla="val 5511"/>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K value is in the table at this link.</a:t>
            </a:r>
          </a:p>
        </p:txBody>
      </p:sp>
      <p:sp>
        <p:nvSpPr>
          <p:cNvPr id="7" name="Oval Callout 10" descr="Comment bubble stating, &quot;The table linked here shows the K value at 300 feet to be 139.&quot;  The callout bubble is pointing to the first attached graphic hyperlink in §106.262(2)'s rule language.">
            <a:extLst>
              <a:ext uri="{FF2B5EF4-FFF2-40B4-BE49-F238E27FC236}">
                <a16:creationId xmlns:a16="http://schemas.microsoft.com/office/drawing/2014/main" id="{80189AFB-DAF4-49D7-B420-606432F6283F}"/>
              </a:ext>
            </a:extLst>
          </p:cNvPr>
          <p:cNvSpPr/>
          <p:nvPr/>
        </p:nvSpPr>
        <p:spPr>
          <a:xfrm>
            <a:off x="3737126" y="4972340"/>
            <a:ext cx="7248926" cy="1828800"/>
          </a:xfrm>
          <a:prstGeom prst="wedgeEllipseCallout">
            <a:avLst>
              <a:gd name="adj1" fmla="val -31852"/>
              <a:gd name="adj2" fmla="val -87070"/>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table linked here shows the K value at 300 ft to be 139.</a:t>
            </a:r>
          </a:p>
        </p:txBody>
      </p:sp>
    </p:spTree>
    <p:extLst>
      <p:ext uri="{BB962C8B-B14F-4D97-AF65-F5344CB8AC3E}">
        <p14:creationId xmlns:p14="http://schemas.microsoft.com/office/powerpoint/2010/main" val="29355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E531-D9A0-482C-9244-21A8A9EEFF59}"/>
              </a:ext>
            </a:extLst>
          </p:cNvPr>
          <p:cNvSpPr>
            <a:spLocks noGrp="1"/>
          </p:cNvSpPr>
          <p:nvPr>
            <p:ph type="title"/>
          </p:nvPr>
        </p:nvSpPr>
        <p:spPr/>
        <p:txBody>
          <a:bodyPr/>
          <a:lstStyle/>
          <a:p>
            <a:r>
              <a:rPr lang="en-US" dirty="0"/>
              <a:t>Benzene Speciation continued</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EA258D19-4F6B-4FAD-B2F8-2480DC454B64}"/>
              </a:ext>
            </a:extLst>
          </p:cNvPr>
          <p:cNvGraphicFramePr>
            <a:graphicFrameLocks noGrp="1"/>
          </p:cNvGraphicFramePr>
          <p:nvPr>
            <p:extLst>
              <p:ext uri="{D42A27DB-BD31-4B8C-83A1-F6EECF244321}">
                <p14:modId xmlns:p14="http://schemas.microsoft.com/office/powerpoint/2010/main" val="409025619"/>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bg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b="0" dirty="0">
                          <a:solidFill>
                            <a:schemeClr val="bg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tc>
                  <a:txBody>
                    <a:bodyPr/>
                    <a:lstStyle/>
                    <a:p>
                      <a:pPr algn="ctr"/>
                      <a:r>
                        <a:rPr lang="en-US" sz="2400" dirty="0">
                          <a:solidFill>
                            <a:schemeClr val="bg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75C8"/>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
        <p:nvSpPr>
          <p:cNvPr id="8" name="Oval 7">
            <a:extLst>
              <a:ext uri="{FF2B5EF4-FFF2-40B4-BE49-F238E27FC236}">
                <a16:creationId xmlns:a16="http://schemas.microsoft.com/office/drawing/2014/main" id="{6475A4C3-C2EA-4E41-B2AD-21C0ED0DC544}"/>
              </a:ext>
              <a:ext uri="{C183D7F6-B498-43B3-948B-1728B52AA6E4}">
                <adec:decorative xmlns:adec="http://schemas.microsoft.com/office/drawing/2017/decorative" val="1"/>
              </a:ext>
            </a:extLst>
          </p:cNvPr>
          <p:cNvSpPr/>
          <p:nvPr/>
        </p:nvSpPr>
        <p:spPr>
          <a:xfrm>
            <a:off x="5920294" y="2119813"/>
            <a:ext cx="1852106" cy="13083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ED7144F-720E-4FD6-9941-6D8CB782A9E3}"/>
              </a:ext>
              <a:ext uri="{C183D7F6-B498-43B3-948B-1728B52AA6E4}">
                <adec:decorative xmlns:adec="http://schemas.microsoft.com/office/drawing/2017/decorative" val="1"/>
              </a:ext>
            </a:extLst>
          </p:cNvPr>
          <p:cNvSpPr/>
          <p:nvPr/>
        </p:nvSpPr>
        <p:spPr>
          <a:xfrm>
            <a:off x="8958470" y="2012801"/>
            <a:ext cx="3233530" cy="14161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Callout 5" descr="Comment bubble stating, &quot;E=L/K; E=3/139&quot; to explain how 0.0125 lb/hr was determined">
            <a:extLst>
              <a:ext uri="{FF2B5EF4-FFF2-40B4-BE49-F238E27FC236}">
                <a16:creationId xmlns:a16="http://schemas.microsoft.com/office/drawing/2014/main" id="{361B8C06-E0F4-44B9-B235-EFDF8DBB8C89}"/>
              </a:ext>
            </a:extLst>
          </p:cNvPr>
          <p:cNvSpPr/>
          <p:nvPr/>
        </p:nvSpPr>
        <p:spPr>
          <a:xfrm>
            <a:off x="7061200" y="152400"/>
            <a:ext cx="3048000" cy="1752600"/>
          </a:xfrm>
          <a:prstGeom prst="wedgeEllipseCallout">
            <a:avLst>
              <a:gd name="adj1" fmla="val 42942"/>
              <a:gd name="adj2" fmla="val 79180"/>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E=L/K</a:t>
            </a:r>
          </a:p>
          <a:p>
            <a:r>
              <a:rPr lang="en-US" sz="3200" dirty="0"/>
              <a:t>E=3/139</a:t>
            </a:r>
          </a:p>
        </p:txBody>
      </p:sp>
    </p:spTree>
    <p:extLst>
      <p:ext uri="{BB962C8B-B14F-4D97-AF65-F5344CB8AC3E}">
        <p14:creationId xmlns:p14="http://schemas.microsoft.com/office/powerpoint/2010/main" val="6289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D4AF-7FBE-47E4-BC50-E30FC622CB29}"/>
              </a:ext>
            </a:extLst>
          </p:cNvPr>
          <p:cNvSpPr>
            <a:spLocks noGrp="1"/>
          </p:cNvSpPr>
          <p:nvPr>
            <p:ph type="title"/>
          </p:nvPr>
        </p:nvSpPr>
        <p:spPr/>
        <p:txBody>
          <a:bodyPr/>
          <a:lstStyle/>
          <a:p>
            <a:r>
              <a:rPr lang="en-US" dirty="0"/>
              <a:t>Emery Speciation</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83E1C165-58AE-4980-9B49-BBBB3C8E8AD0}"/>
              </a:ext>
            </a:extLst>
          </p:cNvPr>
          <p:cNvGraphicFramePr>
            <a:graphicFrameLocks noGrp="1"/>
          </p:cNvGraphicFramePr>
          <p:nvPr>
            <p:extLst>
              <p:ext uri="{D42A27DB-BD31-4B8C-83A1-F6EECF244321}">
                <p14:modId xmlns:p14="http://schemas.microsoft.com/office/powerpoint/2010/main" val="3316317303"/>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339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3CD6-FBA4-4F6C-BF03-54870D09AD39}"/>
              </a:ext>
            </a:extLst>
          </p:cNvPr>
          <p:cNvSpPr>
            <a:spLocks noGrp="1"/>
          </p:cNvSpPr>
          <p:nvPr>
            <p:ph type="title"/>
          </p:nvPr>
        </p:nvSpPr>
        <p:spPr/>
        <p:txBody>
          <a:bodyPr/>
          <a:lstStyle/>
          <a:p>
            <a:r>
              <a:rPr lang="en-US" dirty="0"/>
              <a:t>§§ 106.261 / 262 Case Study Order </a:t>
            </a:r>
            <a:r>
              <a:rPr lang="en-US" dirty="0">
                <a:solidFill>
                  <a:schemeClr val="bg1"/>
                </a:solidFill>
              </a:rPr>
              <a:t>(A)</a:t>
            </a:r>
          </a:p>
        </p:txBody>
      </p:sp>
      <p:graphicFrame>
        <p:nvGraphicFramePr>
          <p:cNvPr id="3" name="Content Placeholder 3" descr="Diagram showing the order in which to check the rules when speciating chemicals.  The order is to check §106.261(2), then §106.262, then §106.261(3).">
            <a:extLst>
              <a:ext uri="{FF2B5EF4-FFF2-40B4-BE49-F238E27FC236}">
                <a16:creationId xmlns:a16="http://schemas.microsoft.com/office/drawing/2014/main" id="{8B0EA1C7-06FF-413D-B4A4-2A688F2794FF}"/>
              </a:ext>
            </a:extLst>
          </p:cNvPr>
          <p:cNvGraphicFramePr>
            <a:graphicFrameLocks/>
          </p:cNvGraphicFramePr>
          <p:nvPr>
            <p:extLst>
              <p:ext uri="{D42A27DB-BD31-4B8C-83A1-F6EECF244321}">
                <p14:modId xmlns:p14="http://schemas.microsoft.com/office/powerpoint/2010/main" val="348130117"/>
              </p:ext>
            </p:extLst>
          </p:nvPr>
        </p:nvGraphicFramePr>
        <p:xfrm>
          <a:off x="561441" y="1166018"/>
          <a:ext cx="1137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5" descr="Comment bubble stating, &quot;Emery isn't listed&quot; and pointing to §106.261(2) in the process">
            <a:extLst>
              <a:ext uri="{FF2B5EF4-FFF2-40B4-BE49-F238E27FC236}">
                <a16:creationId xmlns:a16="http://schemas.microsoft.com/office/drawing/2014/main" id="{3AE6B37D-BC48-4554-9F96-9A39D65058EA}"/>
              </a:ext>
            </a:extLst>
          </p:cNvPr>
          <p:cNvSpPr/>
          <p:nvPr/>
        </p:nvSpPr>
        <p:spPr>
          <a:xfrm>
            <a:off x="155041" y="4595017"/>
            <a:ext cx="4673600" cy="1600200"/>
          </a:xfrm>
          <a:prstGeom prst="wedgeEllipseCallout">
            <a:avLst>
              <a:gd name="adj1" fmla="val -4909"/>
              <a:gd name="adj2" fmla="val -108929"/>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Emery isn’t listed.</a:t>
            </a:r>
          </a:p>
        </p:txBody>
      </p:sp>
      <p:sp>
        <p:nvSpPr>
          <p:cNvPr id="5" name="Oval Callout 6" descr="Comment bubble stating, &quot;Emery isn't listed&quot;  and pointing to §106.262 in the process">
            <a:extLst>
              <a:ext uri="{FF2B5EF4-FFF2-40B4-BE49-F238E27FC236}">
                <a16:creationId xmlns:a16="http://schemas.microsoft.com/office/drawing/2014/main" id="{3194397C-49D8-43E0-953E-68D41BEF49AA}"/>
              </a:ext>
            </a:extLst>
          </p:cNvPr>
          <p:cNvSpPr/>
          <p:nvPr/>
        </p:nvSpPr>
        <p:spPr>
          <a:xfrm>
            <a:off x="5031841" y="4595017"/>
            <a:ext cx="4673600" cy="1600200"/>
          </a:xfrm>
          <a:prstGeom prst="wedgeEllipseCallout">
            <a:avLst>
              <a:gd name="adj1" fmla="val -29641"/>
              <a:gd name="adj2" fmla="val -105218"/>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Emery isn’t listed.</a:t>
            </a:r>
          </a:p>
        </p:txBody>
      </p:sp>
      <p:sp>
        <p:nvSpPr>
          <p:cNvPr id="6" name="Oval Callout 7" descr="Comment bubble stating, &quot;Next try the 1997 TLVs &amp; BEIs&quot; and pointing to §106.262 in the process">
            <a:extLst>
              <a:ext uri="{FF2B5EF4-FFF2-40B4-BE49-F238E27FC236}">
                <a16:creationId xmlns:a16="http://schemas.microsoft.com/office/drawing/2014/main" id="{D6392687-C697-4E8F-888F-2190E3C51C51}"/>
              </a:ext>
            </a:extLst>
          </p:cNvPr>
          <p:cNvSpPr/>
          <p:nvPr/>
        </p:nvSpPr>
        <p:spPr>
          <a:xfrm>
            <a:off x="7267041" y="861217"/>
            <a:ext cx="4673600" cy="1828800"/>
          </a:xfrm>
          <a:prstGeom prst="wedgeEllipseCallout">
            <a:avLst>
              <a:gd name="adj1" fmla="val -79781"/>
              <a:gd name="adj2" fmla="val 77435"/>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Next try the 1997 </a:t>
            </a:r>
          </a:p>
          <a:p>
            <a:pPr algn="ctr"/>
            <a:r>
              <a:rPr lang="en-US" sz="3200" dirty="0"/>
              <a:t>TLVs &amp; BEIs</a:t>
            </a:r>
            <a:r>
              <a:rPr lang="en-US" sz="4267" dirty="0"/>
              <a:t>.</a:t>
            </a:r>
          </a:p>
        </p:txBody>
      </p:sp>
    </p:spTree>
    <p:extLst>
      <p:ext uri="{BB962C8B-B14F-4D97-AF65-F5344CB8AC3E}">
        <p14:creationId xmlns:p14="http://schemas.microsoft.com/office/powerpoint/2010/main" val="336450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80CA-1369-479D-A6E0-D5F6686D2B0F}"/>
              </a:ext>
            </a:extLst>
          </p:cNvPr>
          <p:cNvSpPr>
            <a:spLocks noGrp="1"/>
          </p:cNvSpPr>
          <p:nvPr>
            <p:ph type="title"/>
          </p:nvPr>
        </p:nvSpPr>
        <p:spPr/>
        <p:txBody>
          <a:bodyPr/>
          <a:lstStyle/>
          <a:p>
            <a:r>
              <a:rPr lang="en-US" dirty="0"/>
              <a:t>Topics </a:t>
            </a:r>
          </a:p>
        </p:txBody>
      </p:sp>
      <p:graphicFrame>
        <p:nvGraphicFramePr>
          <p:cNvPr id="16" name="Diagram 15">
            <a:extLst>
              <a:ext uri="{FF2B5EF4-FFF2-40B4-BE49-F238E27FC236}">
                <a16:creationId xmlns:a16="http://schemas.microsoft.com/office/drawing/2014/main" id="{8DE2282B-EBFF-4582-B7E5-D17A5F1335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871674"/>
              </p:ext>
            </p:extLst>
          </p:nvPr>
        </p:nvGraphicFramePr>
        <p:xfrm>
          <a:off x="509286" y="1342104"/>
          <a:ext cx="11121273" cy="5148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6154056-0370-475E-96A2-93A45DF39F54}"/>
              </a:ext>
            </a:extLst>
          </p:cNvPr>
          <p:cNvSpPr txBox="1"/>
          <p:nvPr/>
        </p:nvSpPr>
        <p:spPr>
          <a:xfrm>
            <a:off x="6651523" y="3572528"/>
            <a:ext cx="4979036" cy="1815882"/>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New Hour</a:t>
            </a:r>
          </a:p>
          <a:p>
            <a:pPr marL="285750" lvl="0" indent="-285750">
              <a:buFont typeface="Arial" panose="020B0604020202020204" pitchFamily="34" charset="0"/>
              <a:buChar char="•"/>
            </a:pPr>
            <a:r>
              <a:rPr lang="en-US" sz="2800" dirty="0"/>
              <a:t>Upstream/Downstream</a:t>
            </a:r>
          </a:p>
          <a:p>
            <a:pPr marL="285750" lvl="0" indent="-285750">
              <a:buFont typeface="Arial" panose="020B0604020202020204" pitchFamily="34" charset="0"/>
              <a:buChar char="•"/>
            </a:pPr>
            <a:r>
              <a:rPr lang="en-US" sz="2800" dirty="0"/>
              <a:t>106.261 Annual Notifications</a:t>
            </a:r>
          </a:p>
        </p:txBody>
      </p:sp>
    </p:spTree>
    <p:extLst>
      <p:ext uri="{BB962C8B-B14F-4D97-AF65-F5344CB8AC3E}">
        <p14:creationId xmlns:p14="http://schemas.microsoft.com/office/powerpoint/2010/main" val="12501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C6BE30AE-D04B-4E09-B2B3-C5295EFCFD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C544335A-E969-404C-A32F-D17DACF8491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67D7C7DE-3AE5-41B3-953C-DCB0C8F579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A2A72DD6-32FB-4B69-B861-7588B51797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41EFF-AEF1-4474-B61C-332AD7F5CAEF}"/>
              </a:ext>
            </a:extLst>
          </p:cNvPr>
          <p:cNvSpPr>
            <a:spLocks noGrp="1"/>
          </p:cNvSpPr>
          <p:nvPr>
            <p:ph type="title"/>
          </p:nvPr>
        </p:nvSpPr>
        <p:spPr/>
        <p:txBody>
          <a:bodyPr/>
          <a:lstStyle/>
          <a:p>
            <a:r>
              <a:rPr lang="en-US" dirty="0"/>
              <a:t>ACGIH TLVs and BEIs Guide </a:t>
            </a:r>
            <a:br>
              <a:rPr lang="en-US" dirty="0"/>
            </a:br>
            <a:r>
              <a:rPr lang="en-US" dirty="0"/>
              <a:t>(1997 Version)</a:t>
            </a:r>
          </a:p>
        </p:txBody>
      </p:sp>
      <p:sp>
        <p:nvSpPr>
          <p:cNvPr id="9" name="Arrow: Right 8">
            <a:extLst>
              <a:ext uri="{FF2B5EF4-FFF2-40B4-BE49-F238E27FC236}">
                <a16:creationId xmlns:a16="http://schemas.microsoft.com/office/drawing/2014/main" id="{A354012A-5BED-4A2A-9841-0E0D33F4DAE4}"/>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D7321670-6DE1-4D6E-8509-348E2524847D}"/>
              </a:ext>
            </a:extLst>
          </p:cNvPr>
          <p:cNvSpPr txBox="1"/>
          <p:nvPr/>
        </p:nvSpPr>
        <p:spPr>
          <a:xfrm>
            <a:off x="894522" y="1565111"/>
            <a:ext cx="10402956" cy="4442242"/>
          </a:xfrm>
          <a:prstGeom prst="rect">
            <a:avLst/>
          </a:prstGeom>
          <a:noFill/>
        </p:spPr>
        <p:txBody>
          <a:bodyPr wrap="square">
            <a:spAutoFit/>
          </a:bodyPr>
          <a:lstStyle/>
          <a:p>
            <a:pPr algn="l">
              <a:spcAft>
                <a:spcPts val="1600"/>
              </a:spcAft>
            </a:pPr>
            <a:r>
              <a:rPr lang="en-US" sz="3600" dirty="0">
                <a:solidFill>
                  <a:schemeClr val="tx1"/>
                </a:solidFill>
              </a:rPr>
              <a:t>…</a:t>
            </a:r>
          </a:p>
          <a:p>
            <a:pPr algn="l">
              <a:spcAft>
                <a:spcPts val="1600"/>
              </a:spcAft>
            </a:pPr>
            <a:r>
              <a:rPr lang="en-US" sz="3600" dirty="0">
                <a:solidFill>
                  <a:schemeClr val="tx1"/>
                </a:solidFill>
              </a:rPr>
              <a:t>Divinyl benzene</a:t>
            </a:r>
          </a:p>
          <a:p>
            <a:pPr algn="l">
              <a:spcAft>
                <a:spcPts val="1600"/>
              </a:spcAft>
            </a:pPr>
            <a:r>
              <a:rPr lang="en-US" sz="3600" dirty="0">
                <a:solidFill>
                  <a:schemeClr val="tx1"/>
                </a:solidFill>
              </a:rPr>
              <a:t>		[1321-74-0] (1980)………….. 10	53</a:t>
            </a:r>
          </a:p>
          <a:p>
            <a:pPr algn="l">
              <a:spcAft>
                <a:spcPts val="1600"/>
              </a:spcAft>
            </a:pPr>
            <a:r>
              <a:rPr lang="en-US" sz="3600" b="1" dirty="0">
                <a:solidFill>
                  <a:schemeClr val="tx1"/>
                </a:solidFill>
              </a:rPr>
              <a:t>Emery 	[1302-74-5] (1986)………….. ---	10</a:t>
            </a:r>
            <a:r>
              <a:rPr lang="en-US" sz="3600" b="1" baseline="30000" dirty="0">
                <a:solidFill>
                  <a:schemeClr val="tx1"/>
                </a:solidFill>
              </a:rPr>
              <a:t>(e)</a:t>
            </a:r>
          </a:p>
          <a:p>
            <a:pPr algn="l">
              <a:spcAft>
                <a:spcPts val="1600"/>
              </a:spcAft>
            </a:pPr>
            <a:r>
              <a:rPr lang="en-US" sz="3600" dirty="0">
                <a:solidFill>
                  <a:schemeClr val="tx1"/>
                </a:solidFill>
              </a:rPr>
              <a:t>Endosulfan[115-29-7] ---   		</a:t>
            </a:r>
          </a:p>
          <a:p>
            <a:pPr algn="l">
              <a:spcAft>
                <a:spcPts val="1600"/>
              </a:spcAft>
            </a:pPr>
            <a:r>
              <a:rPr lang="en-US" sz="3600" dirty="0">
                <a:solidFill>
                  <a:schemeClr val="tx1"/>
                </a:solidFill>
              </a:rPr>
              <a:t>…</a:t>
            </a:r>
          </a:p>
        </p:txBody>
      </p:sp>
    </p:spTree>
    <p:extLst>
      <p:ext uri="{BB962C8B-B14F-4D97-AF65-F5344CB8AC3E}">
        <p14:creationId xmlns:p14="http://schemas.microsoft.com/office/powerpoint/2010/main" val="342921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859A-8995-4D34-A83C-C9BD3EB5DDB2}"/>
              </a:ext>
            </a:extLst>
          </p:cNvPr>
          <p:cNvSpPr>
            <a:spLocks noGrp="1"/>
          </p:cNvSpPr>
          <p:nvPr>
            <p:ph type="title"/>
          </p:nvPr>
        </p:nvSpPr>
        <p:spPr/>
        <p:txBody>
          <a:bodyPr/>
          <a:lstStyle/>
          <a:p>
            <a:r>
              <a:rPr lang="en-US" dirty="0"/>
              <a:t>Emery-Speciation</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66118EF5-5705-400D-8657-D7E3CCF4A789}"/>
              </a:ext>
            </a:extLst>
          </p:cNvPr>
          <p:cNvGraphicFramePr>
            <a:graphicFrameLocks noGrp="1"/>
          </p:cNvGraphicFramePr>
          <p:nvPr>
            <p:extLst>
              <p:ext uri="{D42A27DB-BD31-4B8C-83A1-F6EECF244321}">
                <p14:modId xmlns:p14="http://schemas.microsoft.com/office/powerpoint/2010/main" val="993569402"/>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solidFill>
                            <a:schemeClr val="bg1"/>
                          </a:solidFill>
                        </a:rPr>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b="0" dirty="0">
                          <a:solidFill>
                            <a:schemeClr val="bg1"/>
                          </a:solidFill>
                        </a:rPr>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0.0719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0.315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
        <p:nvSpPr>
          <p:cNvPr id="6" name="Oval 5">
            <a:extLst>
              <a:ext uri="{FF2B5EF4-FFF2-40B4-BE49-F238E27FC236}">
                <a16:creationId xmlns:a16="http://schemas.microsoft.com/office/drawing/2014/main" id="{50F17672-CA17-40D8-AAF1-BB6AD264DED2}"/>
              </a:ext>
              <a:ext uri="{C183D7F6-B498-43B3-948B-1728B52AA6E4}">
                <adec:decorative xmlns:adec="http://schemas.microsoft.com/office/drawing/2017/decorative" val="1"/>
              </a:ext>
            </a:extLst>
          </p:cNvPr>
          <p:cNvSpPr/>
          <p:nvPr/>
        </p:nvSpPr>
        <p:spPr>
          <a:xfrm>
            <a:off x="5920294" y="3165738"/>
            <a:ext cx="1852106" cy="13083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18E7A5E-1003-40BD-AF91-F301C6CA984B}"/>
              </a:ext>
              <a:ext uri="{C183D7F6-B498-43B3-948B-1728B52AA6E4}">
                <adec:decorative xmlns:adec="http://schemas.microsoft.com/office/drawing/2017/decorative" val="1"/>
              </a:ext>
            </a:extLst>
          </p:cNvPr>
          <p:cNvSpPr/>
          <p:nvPr/>
        </p:nvSpPr>
        <p:spPr>
          <a:xfrm>
            <a:off x="8958470" y="3058726"/>
            <a:ext cx="3233530" cy="14161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Callout 5" descr="Comment bubble stating, &quot;E=L/K; E=10/139&quot;  to explain how 0.0719 lb/hr was determined">
            <a:extLst>
              <a:ext uri="{FF2B5EF4-FFF2-40B4-BE49-F238E27FC236}">
                <a16:creationId xmlns:a16="http://schemas.microsoft.com/office/drawing/2014/main" id="{9D66FEEB-832F-4DBC-9D8D-F1AED0E85824}"/>
              </a:ext>
            </a:extLst>
          </p:cNvPr>
          <p:cNvSpPr/>
          <p:nvPr/>
        </p:nvSpPr>
        <p:spPr>
          <a:xfrm>
            <a:off x="6789531" y="1434956"/>
            <a:ext cx="2831548" cy="1588604"/>
          </a:xfrm>
          <a:prstGeom prst="wedgeEllipseCallout">
            <a:avLst>
              <a:gd name="adj1" fmla="val 42942"/>
              <a:gd name="adj2" fmla="val 79180"/>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E=L/K</a:t>
            </a:r>
          </a:p>
          <a:p>
            <a:r>
              <a:rPr lang="en-US" sz="2800" dirty="0"/>
              <a:t>E=10/139</a:t>
            </a:r>
          </a:p>
        </p:txBody>
      </p:sp>
    </p:spTree>
    <p:extLst>
      <p:ext uri="{BB962C8B-B14F-4D97-AF65-F5344CB8AC3E}">
        <p14:creationId xmlns:p14="http://schemas.microsoft.com/office/powerpoint/2010/main" val="21998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7CC8-8567-44FD-ADD0-C03106D45279}"/>
              </a:ext>
            </a:extLst>
          </p:cNvPr>
          <p:cNvSpPr>
            <a:spLocks noGrp="1"/>
          </p:cNvSpPr>
          <p:nvPr>
            <p:ph type="title"/>
          </p:nvPr>
        </p:nvSpPr>
        <p:spPr/>
        <p:txBody>
          <a:bodyPr/>
          <a:lstStyle/>
          <a:p>
            <a:r>
              <a:rPr lang="en-US" dirty="0"/>
              <a:t>Di-n-butyl Ether Speciation</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E8C09FC6-CCF0-4FC3-B563-04124BAE8BBD}"/>
              </a:ext>
            </a:extLst>
          </p:cNvPr>
          <p:cNvGraphicFramePr>
            <a:graphicFrameLocks noGrp="1"/>
          </p:cNvGraphicFramePr>
          <p:nvPr>
            <p:extLst>
              <p:ext uri="{D42A27DB-BD31-4B8C-83A1-F6EECF244321}">
                <p14:modId xmlns:p14="http://schemas.microsoft.com/office/powerpoint/2010/main" val="3227399956"/>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solidFill>
                            <a:schemeClr val="tx1"/>
                          </a:solidFill>
                        </a:rPr>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0.0719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0.315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803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0CF9-E47A-4D8E-AA68-E035C527F8B7}"/>
              </a:ext>
            </a:extLst>
          </p:cNvPr>
          <p:cNvSpPr>
            <a:spLocks noGrp="1"/>
          </p:cNvSpPr>
          <p:nvPr>
            <p:ph type="title"/>
          </p:nvPr>
        </p:nvSpPr>
        <p:spPr/>
        <p:txBody>
          <a:bodyPr/>
          <a:lstStyle/>
          <a:p>
            <a:r>
              <a:rPr lang="en-US" dirty="0"/>
              <a:t>§§ 106.261 / 262 Case Study Order </a:t>
            </a:r>
            <a:r>
              <a:rPr lang="en-US" dirty="0">
                <a:solidFill>
                  <a:schemeClr val="bg1"/>
                </a:solidFill>
              </a:rPr>
              <a:t>(B)</a:t>
            </a:r>
          </a:p>
        </p:txBody>
      </p:sp>
      <p:sp>
        <p:nvSpPr>
          <p:cNvPr id="6" name="Arrow: Right 5">
            <a:extLst>
              <a:ext uri="{FF2B5EF4-FFF2-40B4-BE49-F238E27FC236}">
                <a16:creationId xmlns:a16="http://schemas.microsoft.com/office/drawing/2014/main" id="{531BEEAE-6448-4681-9586-8A0A6E014EA5}"/>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E9CC094A-DBA5-4AD9-8706-7C657DE892AA}"/>
              </a:ext>
              <a:ext uri="{C183D7F6-B498-43B3-948B-1728B52AA6E4}">
                <adec:decorative xmlns:adec="http://schemas.microsoft.com/office/drawing/2017/decorative" val="1"/>
              </a:ext>
            </a:extLst>
          </p:cNvPr>
          <p:cNvGrpSpPr/>
          <p:nvPr/>
        </p:nvGrpSpPr>
        <p:grpSpPr>
          <a:xfrm>
            <a:off x="837427" y="2523807"/>
            <a:ext cx="3135436" cy="1810385"/>
            <a:chOff x="431220" y="1357788"/>
            <a:chExt cx="2913712" cy="1810385"/>
          </a:xfrm>
        </p:grpSpPr>
        <p:sp>
          <p:nvSpPr>
            <p:cNvPr id="14" name="Rectangle: Rounded Corners 13">
              <a:extLst>
                <a:ext uri="{FF2B5EF4-FFF2-40B4-BE49-F238E27FC236}">
                  <a16:creationId xmlns:a16="http://schemas.microsoft.com/office/drawing/2014/main" id="{E84BD9FB-E2AD-4511-846D-A5B942B9C278}"/>
                </a:ext>
              </a:extLst>
            </p:cNvPr>
            <p:cNvSpPr/>
            <p:nvPr/>
          </p:nvSpPr>
          <p:spPr>
            <a:xfrm>
              <a:off x="431220" y="1357788"/>
              <a:ext cx="2913712"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1A24D6D5-C2A1-46FD-82C9-A11BFFFA6854}"/>
                </a:ext>
              </a:extLst>
            </p:cNvPr>
            <p:cNvSpPr txBox="1"/>
            <p:nvPr/>
          </p:nvSpPr>
          <p:spPr>
            <a:xfrm>
              <a:off x="519596" y="1446164"/>
              <a:ext cx="2736960"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p:txBody>
        </p:sp>
      </p:grpSp>
      <p:grpSp>
        <p:nvGrpSpPr>
          <p:cNvPr id="8" name="Group 7">
            <a:extLst>
              <a:ext uri="{FF2B5EF4-FFF2-40B4-BE49-F238E27FC236}">
                <a16:creationId xmlns:a16="http://schemas.microsoft.com/office/drawing/2014/main" id="{79E324DE-BCCC-440C-B0C6-9D812979CC20}"/>
              </a:ext>
              <a:ext uri="{C183D7F6-B498-43B3-948B-1728B52AA6E4}">
                <adec:decorative xmlns:adec="http://schemas.microsoft.com/office/drawing/2017/decorative" val="1"/>
              </a:ext>
            </a:extLst>
          </p:cNvPr>
          <p:cNvGrpSpPr/>
          <p:nvPr/>
        </p:nvGrpSpPr>
        <p:grpSpPr>
          <a:xfrm>
            <a:off x="3965155" y="2523807"/>
            <a:ext cx="3135436" cy="1810385"/>
            <a:chOff x="3558947" y="1357788"/>
            <a:chExt cx="3135436" cy="1810385"/>
          </a:xfrm>
        </p:grpSpPr>
        <p:sp>
          <p:nvSpPr>
            <p:cNvPr id="12" name="Rectangle: Rounded Corners 11">
              <a:extLst>
                <a:ext uri="{FF2B5EF4-FFF2-40B4-BE49-F238E27FC236}">
                  <a16:creationId xmlns:a16="http://schemas.microsoft.com/office/drawing/2014/main" id="{03EC3DF7-A265-41A6-8E2E-BAC81788D315}"/>
                </a:ext>
              </a:extLst>
            </p:cNvPr>
            <p:cNvSpPr/>
            <p:nvPr/>
          </p:nvSpPr>
          <p:spPr>
            <a:xfrm>
              <a:off x="3558947" y="1357788"/>
              <a:ext cx="3135436"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Rounded Corners 6">
              <a:extLst>
                <a:ext uri="{FF2B5EF4-FFF2-40B4-BE49-F238E27FC236}">
                  <a16:creationId xmlns:a16="http://schemas.microsoft.com/office/drawing/2014/main" id="{5BC74FB7-9F83-4D04-BEFA-890BD1DF22E8}"/>
                </a:ext>
              </a:extLst>
            </p:cNvPr>
            <p:cNvSpPr txBox="1"/>
            <p:nvPr/>
          </p:nvSpPr>
          <p:spPr>
            <a:xfrm>
              <a:off x="3647323" y="1446164"/>
              <a:ext cx="2958684"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p:txBody>
        </p:sp>
      </p:grpSp>
      <p:grpSp>
        <p:nvGrpSpPr>
          <p:cNvPr id="9" name="Group 8">
            <a:extLst>
              <a:ext uri="{FF2B5EF4-FFF2-40B4-BE49-F238E27FC236}">
                <a16:creationId xmlns:a16="http://schemas.microsoft.com/office/drawing/2014/main" id="{DAF670BB-52CC-47F3-AE5A-9ABCE7AA273F}"/>
              </a:ext>
              <a:ext uri="{C183D7F6-B498-43B3-948B-1728B52AA6E4}">
                <adec:decorative xmlns:adec="http://schemas.microsoft.com/office/drawing/2017/decorative" val="1"/>
              </a:ext>
            </a:extLst>
          </p:cNvPr>
          <p:cNvGrpSpPr/>
          <p:nvPr/>
        </p:nvGrpSpPr>
        <p:grpSpPr>
          <a:xfrm>
            <a:off x="7222621" y="2523807"/>
            <a:ext cx="3005698" cy="1810385"/>
            <a:chOff x="6816413" y="1357788"/>
            <a:chExt cx="3005698" cy="1810385"/>
          </a:xfrm>
        </p:grpSpPr>
        <p:sp>
          <p:nvSpPr>
            <p:cNvPr id="10" name="Rectangle: Rounded Corners 9">
              <a:extLst>
                <a:ext uri="{FF2B5EF4-FFF2-40B4-BE49-F238E27FC236}">
                  <a16:creationId xmlns:a16="http://schemas.microsoft.com/office/drawing/2014/main" id="{842AA8A2-3743-440F-9998-2D9995F69E3E}"/>
                </a:ext>
              </a:extLst>
            </p:cNvPr>
            <p:cNvSpPr/>
            <p:nvPr/>
          </p:nvSpPr>
          <p:spPr>
            <a:xfrm>
              <a:off x="6816413" y="1357788"/>
              <a:ext cx="2992263"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Rounded Corners 8">
              <a:extLst>
                <a:ext uri="{FF2B5EF4-FFF2-40B4-BE49-F238E27FC236}">
                  <a16:creationId xmlns:a16="http://schemas.microsoft.com/office/drawing/2014/main" id="{E93558F2-7763-434B-B840-644E2C90C72C}"/>
                </a:ext>
              </a:extLst>
            </p:cNvPr>
            <p:cNvSpPr txBox="1"/>
            <p:nvPr/>
          </p:nvSpPr>
          <p:spPr>
            <a:xfrm>
              <a:off x="6904789" y="1446164"/>
              <a:ext cx="2917322"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p:txBody>
        </p:sp>
      </p:grpSp>
      <p:sp>
        <p:nvSpPr>
          <p:cNvPr id="16" name="Oval Callout 5" descr="Comment bubble stating, &quot;Di-n-butyl-ether isn't listed&quot; and pointing to §106.261(2) in the process">
            <a:extLst>
              <a:ext uri="{FF2B5EF4-FFF2-40B4-BE49-F238E27FC236}">
                <a16:creationId xmlns:a16="http://schemas.microsoft.com/office/drawing/2014/main" id="{5F1A5F8A-2437-418A-BF01-0D58638C480F}"/>
              </a:ext>
            </a:extLst>
          </p:cNvPr>
          <p:cNvSpPr/>
          <p:nvPr/>
        </p:nvSpPr>
        <p:spPr>
          <a:xfrm>
            <a:off x="101600" y="5029200"/>
            <a:ext cx="5588000" cy="1600200"/>
          </a:xfrm>
          <a:prstGeom prst="wedgeEllipseCallout">
            <a:avLst>
              <a:gd name="adj1" fmla="val -5620"/>
              <a:gd name="adj2" fmla="val -127977"/>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Di-n-butyl-ether isn’t listed.</a:t>
            </a:r>
          </a:p>
        </p:txBody>
      </p:sp>
      <p:sp>
        <p:nvSpPr>
          <p:cNvPr id="17" name="Oval Callout 6" descr="Comment bubble stating, &quot;Isn't listed&quot; and pointing to §106.262 in the process">
            <a:extLst>
              <a:ext uri="{FF2B5EF4-FFF2-40B4-BE49-F238E27FC236}">
                <a16:creationId xmlns:a16="http://schemas.microsoft.com/office/drawing/2014/main" id="{893A388C-D6EA-440E-884A-E63DD15493CE}"/>
              </a:ext>
            </a:extLst>
          </p:cNvPr>
          <p:cNvSpPr/>
          <p:nvPr/>
        </p:nvSpPr>
        <p:spPr>
          <a:xfrm>
            <a:off x="5791200" y="5029200"/>
            <a:ext cx="4673600" cy="1600200"/>
          </a:xfrm>
          <a:prstGeom prst="wedgeEllipseCallout">
            <a:avLst>
              <a:gd name="adj1" fmla="val -44209"/>
              <a:gd name="adj2" fmla="val -112639"/>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Isn’t listed in Table 262.</a:t>
            </a:r>
          </a:p>
        </p:txBody>
      </p:sp>
      <p:sp>
        <p:nvSpPr>
          <p:cNvPr id="18" name="Oval Callout 7" descr="Comment bubble stating, &quot;Not in the 1997 TLVs &amp; BEIs&quot; and pointing to §106.262 in the process">
            <a:extLst>
              <a:ext uri="{FF2B5EF4-FFF2-40B4-BE49-F238E27FC236}">
                <a16:creationId xmlns:a16="http://schemas.microsoft.com/office/drawing/2014/main" id="{A724014C-B07D-49C4-A4F3-4AF4DD835896}"/>
              </a:ext>
            </a:extLst>
          </p:cNvPr>
          <p:cNvSpPr/>
          <p:nvPr/>
        </p:nvSpPr>
        <p:spPr>
          <a:xfrm>
            <a:off x="723149" y="1201829"/>
            <a:ext cx="4673600" cy="1828800"/>
          </a:xfrm>
          <a:prstGeom prst="wedgeEllipseCallout">
            <a:avLst>
              <a:gd name="adj1" fmla="val 47311"/>
              <a:gd name="adj2" fmla="val 50049"/>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Not in the 1997 </a:t>
            </a:r>
          </a:p>
          <a:p>
            <a:pPr algn="ctr"/>
            <a:r>
              <a:rPr lang="en-US" sz="3200" dirty="0"/>
              <a:t>TLVs &amp; BEIs.</a:t>
            </a:r>
          </a:p>
        </p:txBody>
      </p:sp>
      <p:sp>
        <p:nvSpPr>
          <p:cNvPr id="19" name="Oval Callout 8" descr="Comment bubble stating, &quot;Let's check here&quot;  and pointing to §106.261(3) in the process">
            <a:extLst>
              <a:ext uri="{FF2B5EF4-FFF2-40B4-BE49-F238E27FC236}">
                <a16:creationId xmlns:a16="http://schemas.microsoft.com/office/drawing/2014/main" id="{120F729F-FDF1-4CB2-8446-F7B4805D9CFD}"/>
              </a:ext>
            </a:extLst>
          </p:cNvPr>
          <p:cNvSpPr/>
          <p:nvPr/>
        </p:nvSpPr>
        <p:spPr>
          <a:xfrm>
            <a:off x="7273705" y="1064285"/>
            <a:ext cx="4673600" cy="1828800"/>
          </a:xfrm>
          <a:prstGeom prst="wedgeEllipseCallout">
            <a:avLst>
              <a:gd name="adj1" fmla="val -11278"/>
              <a:gd name="adj2" fmla="val 66792"/>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Let’s check here.</a:t>
            </a:r>
          </a:p>
        </p:txBody>
      </p:sp>
    </p:spTree>
    <p:extLst>
      <p:ext uri="{BB962C8B-B14F-4D97-AF65-F5344CB8AC3E}">
        <p14:creationId xmlns:p14="http://schemas.microsoft.com/office/powerpoint/2010/main" val="25423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2D18-5289-45FE-BEBD-C6C5BF1E8B86}"/>
              </a:ext>
            </a:extLst>
          </p:cNvPr>
          <p:cNvSpPr>
            <a:spLocks noGrp="1"/>
          </p:cNvSpPr>
          <p:nvPr>
            <p:ph type="title"/>
          </p:nvPr>
        </p:nvSpPr>
        <p:spPr/>
        <p:txBody>
          <a:bodyPr/>
          <a:lstStyle/>
          <a:p>
            <a:r>
              <a:rPr lang="en-US" dirty="0"/>
              <a:t>§ 106.261(a)(3) Rule Language</a:t>
            </a:r>
          </a:p>
        </p:txBody>
      </p:sp>
      <p:sp>
        <p:nvSpPr>
          <p:cNvPr id="5" name="Arrow: Right 4">
            <a:extLst>
              <a:ext uri="{FF2B5EF4-FFF2-40B4-BE49-F238E27FC236}">
                <a16:creationId xmlns:a16="http://schemas.microsoft.com/office/drawing/2014/main" id="{20F57AE9-FE81-4F1F-AAA4-5673148DC063}"/>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CBF77E1E-A145-4749-9004-BD972A7EFAE0}"/>
              </a:ext>
            </a:extLst>
          </p:cNvPr>
          <p:cNvSpPr txBox="1"/>
          <p:nvPr/>
        </p:nvSpPr>
        <p:spPr>
          <a:xfrm>
            <a:off x="768626" y="2828834"/>
            <a:ext cx="8984974" cy="1200329"/>
          </a:xfrm>
          <a:prstGeom prst="rect">
            <a:avLst/>
          </a:prstGeom>
          <a:noFill/>
        </p:spPr>
        <p:txBody>
          <a:bodyPr wrap="square">
            <a:spAutoFit/>
          </a:bodyPr>
          <a:lstStyle/>
          <a:p>
            <a:pPr algn="l">
              <a:spcAft>
                <a:spcPts val="1600"/>
              </a:spcAft>
            </a:pPr>
            <a:r>
              <a:rPr lang="en-US" sz="3600" dirty="0">
                <a:solidFill>
                  <a:schemeClr val="tx1"/>
                </a:solidFill>
                <a:hlinkClick r:id="rId3"/>
              </a:rPr>
              <a:t>(3) </a:t>
            </a:r>
            <a:r>
              <a:rPr lang="en-US" sz="3600" dirty="0">
                <a:solidFill>
                  <a:schemeClr val="tx1"/>
                </a:solidFill>
              </a:rPr>
              <a:t>…emissions, including fugitives, shall not exceed 1.0 lb/hr of any chemical…</a:t>
            </a:r>
            <a:endParaRPr lang="en-US" sz="3600" u="sng" baseline="30000" dirty="0">
              <a:solidFill>
                <a:schemeClr val="tx1"/>
              </a:solidFill>
            </a:endParaRPr>
          </a:p>
        </p:txBody>
      </p:sp>
      <mc:AlternateContent xmlns:mc="http://schemas.openxmlformats.org/markup-compatibility/2006" xmlns:a14="http://schemas.microsoft.com/office/drawing/2010/main">
        <mc:Choice Requires="a14">
          <p:sp>
            <p:nvSpPr>
              <p:cNvPr id="8" name="Oval Callout 19" descr="Comment bubble showing the formula needed to calculate the annual emission rate.  The callout bubble is pointing to the part of §106.261(a)(3) that states that emissions shall not exceed 1.0 lb/hr.">
                <a:extLst>
                  <a:ext uri="{FF2B5EF4-FFF2-40B4-BE49-F238E27FC236}">
                    <a16:creationId xmlns:a16="http://schemas.microsoft.com/office/drawing/2014/main" id="{A8CB6194-16F1-46C9-82A4-F744D413CD92}"/>
                  </a:ext>
                </a:extLst>
              </p:cNvPr>
              <p:cNvSpPr/>
              <p:nvPr/>
            </p:nvSpPr>
            <p:spPr>
              <a:xfrm>
                <a:off x="1470990" y="5029200"/>
                <a:ext cx="7942476" cy="1600200"/>
              </a:xfrm>
              <a:prstGeom prst="wedgeEllipseCallout">
                <a:avLst>
                  <a:gd name="adj1" fmla="val -17950"/>
                  <a:gd name="adj2" fmla="val -109907"/>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3600" b="1" i="1" smtClean="0">
                            <a:latin typeface="Cambria Math" panose="02040503050406030204" pitchFamily="18" charset="0"/>
                            <a:ea typeface="Cambria Math"/>
                          </a:rPr>
                        </m:ctrlPr>
                      </m:fPr>
                      <m:num>
                        <m:r>
                          <a:rPr lang="en-US" sz="3600" b="1" i="1">
                            <a:latin typeface="Cambria Math" panose="02040503050406030204" pitchFamily="18" charset="0"/>
                            <a:ea typeface="Cambria Math"/>
                          </a:rPr>
                          <m:t>𝟖𝟕𝟔𝟎</m:t>
                        </m:r>
                        <m:r>
                          <a:rPr lang="en-US" sz="3600" b="1" i="1">
                            <a:latin typeface="Cambria Math" panose="02040503050406030204" pitchFamily="18" charset="0"/>
                            <a:ea typeface="Cambria Math"/>
                          </a:rPr>
                          <m:t> </m:t>
                        </m:r>
                        <m:r>
                          <a:rPr lang="en-US" sz="3600" b="1" i="1" smtClean="0">
                            <a:latin typeface="Cambria Math" panose="02040503050406030204" pitchFamily="18" charset="0"/>
                            <a:ea typeface="Cambria Math"/>
                          </a:rPr>
                          <m:t>𝒍𝒃</m:t>
                        </m:r>
                      </m:num>
                      <m:den>
                        <m:r>
                          <a:rPr lang="en-US" sz="3600" b="1" i="1">
                            <a:latin typeface="Cambria Math" panose="02040503050406030204" pitchFamily="18" charset="0"/>
                            <a:ea typeface="Cambria Math"/>
                          </a:rPr>
                          <m:t>𝒚𝒓</m:t>
                        </m:r>
                      </m:den>
                    </m:f>
                    <m:r>
                      <a:rPr lang="en-US" sz="3600" b="1" i="1">
                        <a:latin typeface="Cambria Math" panose="02040503050406030204" pitchFamily="18" charset="0"/>
                        <a:ea typeface="Cambria Math"/>
                      </a:rPr>
                      <m:t>÷</m:t>
                    </m:r>
                    <m:f>
                      <m:fPr>
                        <m:ctrlPr>
                          <a:rPr lang="en-US" sz="3600" b="1" i="1">
                            <a:latin typeface="Cambria Math" panose="02040503050406030204" pitchFamily="18" charset="0"/>
                            <a:ea typeface="Cambria Math"/>
                          </a:rPr>
                        </m:ctrlPr>
                      </m:fPr>
                      <m:num>
                        <m:r>
                          <a:rPr lang="en-US" sz="3600" b="1" i="1">
                            <a:latin typeface="Cambria Math" panose="02040503050406030204" pitchFamily="18" charset="0"/>
                            <a:ea typeface="Cambria Math"/>
                          </a:rPr>
                          <m:t>𝟐𝟎𝟎𝟎</m:t>
                        </m:r>
                        <m:r>
                          <a:rPr lang="en-US" sz="3600" b="1" i="1">
                            <a:latin typeface="Cambria Math" panose="02040503050406030204" pitchFamily="18" charset="0"/>
                            <a:ea typeface="Cambria Math"/>
                          </a:rPr>
                          <m:t> </m:t>
                        </m:r>
                        <m:r>
                          <a:rPr lang="en-US" sz="3600" b="1" i="1">
                            <a:latin typeface="Cambria Math" panose="02040503050406030204" pitchFamily="18" charset="0"/>
                            <a:ea typeface="Cambria Math"/>
                          </a:rPr>
                          <m:t>𝒍𝒃</m:t>
                        </m:r>
                      </m:num>
                      <m:den>
                        <m:r>
                          <a:rPr lang="en-US" sz="3600" b="1" i="1">
                            <a:latin typeface="Cambria Math" panose="02040503050406030204" pitchFamily="18" charset="0"/>
                            <a:ea typeface="Cambria Math"/>
                          </a:rPr>
                          <m:t>𝒕𝒐𝒏</m:t>
                        </m:r>
                      </m:den>
                    </m:f>
                    <m:r>
                      <a:rPr lang="en-US" sz="3600" b="1" i="1">
                        <a:latin typeface="Cambria Math" panose="02040503050406030204" pitchFamily="18" charset="0"/>
                        <a:ea typeface="Cambria Math"/>
                      </a:rPr>
                      <m:t>=</m:t>
                    </m:r>
                    <m:r>
                      <a:rPr lang="en-US" sz="3600" b="1" i="1">
                        <a:latin typeface="Cambria Math" panose="02040503050406030204" pitchFamily="18" charset="0"/>
                        <a:ea typeface="Cambria Math"/>
                      </a:rPr>
                      <m:t>𝟒</m:t>
                    </m:r>
                    <m:r>
                      <a:rPr lang="en-US" sz="3600" b="1" i="1">
                        <a:latin typeface="Cambria Math" panose="02040503050406030204" pitchFamily="18" charset="0"/>
                        <a:ea typeface="Cambria Math"/>
                      </a:rPr>
                      <m:t>.</m:t>
                    </m:r>
                    <m:r>
                      <a:rPr lang="en-US" sz="3600" b="1" i="1">
                        <a:latin typeface="Cambria Math" panose="02040503050406030204" pitchFamily="18" charset="0"/>
                        <a:ea typeface="Cambria Math"/>
                      </a:rPr>
                      <m:t>𝟑𝟖</m:t>
                    </m:r>
                    <m:r>
                      <a:rPr lang="en-US" sz="3600" b="1" i="1">
                        <a:latin typeface="Cambria Math" panose="02040503050406030204" pitchFamily="18" charset="0"/>
                        <a:ea typeface="Cambria Math"/>
                      </a:rPr>
                      <m:t> </m:t>
                    </m:r>
                    <m:r>
                      <a:rPr lang="en-US" sz="3600" b="1" i="1">
                        <a:latin typeface="Cambria Math" panose="02040503050406030204" pitchFamily="18" charset="0"/>
                        <a:ea typeface="Cambria Math"/>
                      </a:rPr>
                      <m:t>𝒕𝒑𝒚</m:t>
                    </m:r>
                  </m:oMath>
                </a14:m>
                <a:r>
                  <a:rPr lang="en-US" sz="3600" b="1" dirty="0"/>
                  <a:t> </a:t>
                </a:r>
              </a:p>
            </p:txBody>
          </p:sp>
        </mc:Choice>
        <mc:Fallback xmlns="">
          <p:sp>
            <p:nvSpPr>
              <p:cNvPr id="8" name="Oval Callout 19" descr="Comment bubble showing the formula needed to calculate the annual emission rate.  The callout bubble is pointing to the part of §106.261(a)(3) that states that emissions shall not exceed 1.0 lb/hr.">
                <a:extLst>
                  <a:ext uri="{FF2B5EF4-FFF2-40B4-BE49-F238E27FC236}">
                    <a16:creationId xmlns:a16="http://schemas.microsoft.com/office/drawing/2014/main" id="{A8CB6194-16F1-46C9-82A4-F744D413CD92}"/>
                  </a:ext>
                </a:extLst>
              </p:cNvPr>
              <p:cNvSpPr>
                <a:spLocks noRot="1" noChangeAspect="1" noMove="1" noResize="1" noEditPoints="1" noAdjustHandles="1" noChangeArrowheads="1" noChangeShapeType="1" noTextEdit="1"/>
              </p:cNvSpPr>
              <p:nvPr/>
            </p:nvSpPr>
            <p:spPr>
              <a:xfrm>
                <a:off x="1470990" y="5029200"/>
                <a:ext cx="7942476" cy="1600200"/>
              </a:xfrm>
              <a:prstGeom prst="wedgeEllipseCallout">
                <a:avLst>
                  <a:gd name="adj1" fmla="val -17950"/>
                  <a:gd name="adj2" fmla="val -109907"/>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401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C06E-C297-4FD7-903B-8256F29EEE4E}"/>
              </a:ext>
            </a:extLst>
          </p:cNvPr>
          <p:cNvSpPr>
            <a:spLocks noGrp="1"/>
          </p:cNvSpPr>
          <p:nvPr>
            <p:ph type="title"/>
          </p:nvPr>
        </p:nvSpPr>
        <p:spPr/>
        <p:txBody>
          <a:bodyPr/>
          <a:lstStyle/>
          <a:p>
            <a:r>
              <a:rPr lang="en-US" dirty="0"/>
              <a:t>Di-n-butyl-ether speciation</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E860EC9B-630B-4639-9C43-24018F7664B9}"/>
              </a:ext>
            </a:extLst>
          </p:cNvPr>
          <p:cNvGraphicFramePr>
            <a:graphicFrameLocks noGrp="1"/>
          </p:cNvGraphicFramePr>
          <p:nvPr>
            <p:extLst>
              <p:ext uri="{D42A27DB-BD31-4B8C-83A1-F6EECF244321}">
                <p14:modId xmlns:p14="http://schemas.microsoft.com/office/powerpoint/2010/main" val="3717217042"/>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solidFill>
                            <a:schemeClr val="tx1"/>
                          </a:solidFill>
                        </a:rPr>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0.0719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0.315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solidFill>
                            <a:schemeClr val="bg1"/>
                          </a:solidFill>
                        </a:rPr>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b="0" dirty="0">
                          <a:solidFill>
                            <a:schemeClr val="bg1"/>
                          </a:solidFill>
                        </a:rPr>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106.261</a:t>
                      </a:r>
                    </a:p>
                    <a:p>
                      <a:pPr algn="ctr"/>
                      <a:r>
                        <a:rPr lang="en-US" sz="2400" dirty="0">
                          <a:solidFill>
                            <a:schemeClr val="bg1"/>
                          </a:solidFill>
                        </a:rPr>
                        <a:t>(a)(3)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4.38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
        <p:nvSpPr>
          <p:cNvPr id="4" name="Oval 3">
            <a:extLst>
              <a:ext uri="{FF2B5EF4-FFF2-40B4-BE49-F238E27FC236}">
                <a16:creationId xmlns:a16="http://schemas.microsoft.com/office/drawing/2014/main" id="{98C8DB2A-D4C7-4282-80C5-1F964DDBDDB6}"/>
              </a:ext>
              <a:ext uri="{C183D7F6-B498-43B3-948B-1728B52AA6E4}">
                <adec:decorative xmlns:adec="http://schemas.microsoft.com/office/drawing/2017/decorative" val="1"/>
              </a:ext>
            </a:extLst>
          </p:cNvPr>
          <p:cNvSpPr/>
          <p:nvPr/>
        </p:nvSpPr>
        <p:spPr>
          <a:xfrm>
            <a:off x="8958470" y="4190363"/>
            <a:ext cx="3233530" cy="14161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72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51AE-4833-41B4-AB37-1F67F72777BB}"/>
              </a:ext>
            </a:extLst>
          </p:cNvPr>
          <p:cNvSpPr>
            <a:spLocks noGrp="1"/>
          </p:cNvSpPr>
          <p:nvPr>
            <p:ph type="title"/>
          </p:nvPr>
        </p:nvSpPr>
        <p:spPr/>
        <p:txBody>
          <a:bodyPr/>
          <a:lstStyle/>
          <a:p>
            <a:r>
              <a:rPr lang="en-US" dirty="0"/>
              <a:t>Heptane speciation</a:t>
            </a:r>
          </a:p>
        </p:txBody>
      </p:sp>
      <p:graphicFrame>
        <p:nvGraphicFramePr>
          <p:cNvPr id="5" name="Table 4"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C1EEC20E-DE40-4F5C-993E-60C5CC2A419D}"/>
              </a:ext>
            </a:extLst>
          </p:cNvPr>
          <p:cNvGraphicFramePr>
            <a:graphicFrameLocks noGrp="1"/>
          </p:cNvGraphicFramePr>
          <p:nvPr>
            <p:extLst>
              <p:ext uri="{D42A27DB-BD31-4B8C-83A1-F6EECF244321}">
                <p14:modId xmlns:p14="http://schemas.microsoft.com/office/powerpoint/2010/main" val="1648074775"/>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solidFill>
                            <a:schemeClr val="tx1"/>
                          </a:solidFill>
                        </a:rPr>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0.0719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0.315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solidFill>
                            <a:schemeClr val="tx1"/>
                          </a:solidFill>
                        </a:rPr>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4.38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661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0E12-0899-4543-A5F1-5B606A503B69}"/>
              </a:ext>
            </a:extLst>
          </p:cNvPr>
          <p:cNvSpPr>
            <a:spLocks noGrp="1"/>
          </p:cNvSpPr>
          <p:nvPr>
            <p:ph type="title"/>
          </p:nvPr>
        </p:nvSpPr>
        <p:spPr/>
        <p:txBody>
          <a:bodyPr/>
          <a:lstStyle/>
          <a:p>
            <a:r>
              <a:rPr lang="en-US" dirty="0"/>
              <a:t>§§ 106.261 / 262 Case Study Order </a:t>
            </a:r>
            <a:r>
              <a:rPr lang="en-US" dirty="0">
                <a:solidFill>
                  <a:schemeClr val="bg1"/>
                </a:solidFill>
              </a:rPr>
              <a:t>(C)</a:t>
            </a:r>
          </a:p>
        </p:txBody>
      </p:sp>
      <p:sp>
        <p:nvSpPr>
          <p:cNvPr id="14" name="Arrow: Right 13">
            <a:extLst>
              <a:ext uri="{FF2B5EF4-FFF2-40B4-BE49-F238E27FC236}">
                <a16:creationId xmlns:a16="http://schemas.microsoft.com/office/drawing/2014/main" id="{BFB47803-E1B5-4928-98EA-74E694ADD73C}"/>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593BD0C0-F114-419D-B941-A306BBF86048}"/>
              </a:ext>
              <a:ext uri="{C183D7F6-B498-43B3-948B-1728B52AA6E4}">
                <adec:decorative xmlns:adec="http://schemas.microsoft.com/office/drawing/2017/decorative" val="1"/>
              </a:ext>
            </a:extLst>
          </p:cNvPr>
          <p:cNvGrpSpPr/>
          <p:nvPr/>
        </p:nvGrpSpPr>
        <p:grpSpPr>
          <a:xfrm>
            <a:off x="837428" y="2523807"/>
            <a:ext cx="3002088" cy="1810385"/>
            <a:chOff x="431220" y="1357788"/>
            <a:chExt cx="3002088" cy="1810385"/>
          </a:xfrm>
        </p:grpSpPr>
        <p:sp>
          <p:nvSpPr>
            <p:cNvPr id="16" name="Rectangle: Rounded Corners 15">
              <a:extLst>
                <a:ext uri="{FF2B5EF4-FFF2-40B4-BE49-F238E27FC236}">
                  <a16:creationId xmlns:a16="http://schemas.microsoft.com/office/drawing/2014/main" id="{714C69E4-FAAE-4FA5-BA07-F2C1703406D6}"/>
                </a:ext>
              </a:extLst>
            </p:cNvPr>
            <p:cNvSpPr/>
            <p:nvPr/>
          </p:nvSpPr>
          <p:spPr>
            <a:xfrm>
              <a:off x="431220" y="1357788"/>
              <a:ext cx="2913712"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EBBFB006-B776-4FDB-81FD-D819853BFA8F}"/>
                </a:ext>
              </a:extLst>
            </p:cNvPr>
            <p:cNvSpPr txBox="1"/>
            <p:nvPr/>
          </p:nvSpPr>
          <p:spPr>
            <a:xfrm>
              <a:off x="519596" y="1446164"/>
              <a:ext cx="2913712"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p:txBody>
        </p:sp>
      </p:grpSp>
      <p:grpSp>
        <p:nvGrpSpPr>
          <p:cNvPr id="18" name="Group 17">
            <a:extLst>
              <a:ext uri="{FF2B5EF4-FFF2-40B4-BE49-F238E27FC236}">
                <a16:creationId xmlns:a16="http://schemas.microsoft.com/office/drawing/2014/main" id="{17D0A61E-004A-4619-9BD1-BCFCF645C216}"/>
              </a:ext>
              <a:ext uri="{C183D7F6-B498-43B3-948B-1728B52AA6E4}">
                <adec:decorative xmlns:adec="http://schemas.microsoft.com/office/drawing/2017/decorative" val="1"/>
              </a:ext>
            </a:extLst>
          </p:cNvPr>
          <p:cNvGrpSpPr/>
          <p:nvPr/>
        </p:nvGrpSpPr>
        <p:grpSpPr>
          <a:xfrm>
            <a:off x="3965155" y="2523807"/>
            <a:ext cx="3135436" cy="1810385"/>
            <a:chOff x="3558947" y="1357788"/>
            <a:chExt cx="3135436" cy="1810385"/>
          </a:xfrm>
        </p:grpSpPr>
        <p:sp>
          <p:nvSpPr>
            <p:cNvPr id="19" name="Rectangle: Rounded Corners 18">
              <a:extLst>
                <a:ext uri="{FF2B5EF4-FFF2-40B4-BE49-F238E27FC236}">
                  <a16:creationId xmlns:a16="http://schemas.microsoft.com/office/drawing/2014/main" id="{5ED35678-5594-489A-9FD7-3220DC15EB85}"/>
                </a:ext>
              </a:extLst>
            </p:cNvPr>
            <p:cNvSpPr/>
            <p:nvPr/>
          </p:nvSpPr>
          <p:spPr>
            <a:xfrm>
              <a:off x="3558947" y="1357788"/>
              <a:ext cx="3135436"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6">
              <a:extLst>
                <a:ext uri="{FF2B5EF4-FFF2-40B4-BE49-F238E27FC236}">
                  <a16:creationId xmlns:a16="http://schemas.microsoft.com/office/drawing/2014/main" id="{97277E93-3810-44A6-BDB8-E024448A32A8}"/>
                </a:ext>
              </a:extLst>
            </p:cNvPr>
            <p:cNvSpPr txBox="1"/>
            <p:nvPr/>
          </p:nvSpPr>
          <p:spPr>
            <a:xfrm>
              <a:off x="3647323" y="1446164"/>
              <a:ext cx="2958684"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p:txBody>
        </p:sp>
      </p:grpSp>
      <p:grpSp>
        <p:nvGrpSpPr>
          <p:cNvPr id="21" name="Group 20">
            <a:extLst>
              <a:ext uri="{FF2B5EF4-FFF2-40B4-BE49-F238E27FC236}">
                <a16:creationId xmlns:a16="http://schemas.microsoft.com/office/drawing/2014/main" id="{3ED9673C-44B2-45E2-B2A8-66A8AC6CCD63}"/>
              </a:ext>
              <a:ext uri="{C183D7F6-B498-43B3-948B-1728B52AA6E4}">
                <adec:decorative xmlns:adec="http://schemas.microsoft.com/office/drawing/2017/decorative" val="1"/>
              </a:ext>
            </a:extLst>
          </p:cNvPr>
          <p:cNvGrpSpPr/>
          <p:nvPr/>
        </p:nvGrpSpPr>
        <p:grpSpPr>
          <a:xfrm>
            <a:off x="7222621" y="2523807"/>
            <a:ext cx="2992263" cy="1810385"/>
            <a:chOff x="6816413" y="1357788"/>
            <a:chExt cx="2992263" cy="1810385"/>
          </a:xfrm>
        </p:grpSpPr>
        <p:sp>
          <p:nvSpPr>
            <p:cNvPr id="22" name="Rectangle: Rounded Corners 21">
              <a:extLst>
                <a:ext uri="{FF2B5EF4-FFF2-40B4-BE49-F238E27FC236}">
                  <a16:creationId xmlns:a16="http://schemas.microsoft.com/office/drawing/2014/main" id="{1CD12579-F2D1-464F-B5D9-8A55EB5F87DB}"/>
                </a:ext>
              </a:extLst>
            </p:cNvPr>
            <p:cNvSpPr/>
            <p:nvPr/>
          </p:nvSpPr>
          <p:spPr>
            <a:xfrm>
              <a:off x="6816413" y="1357788"/>
              <a:ext cx="2992263"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8">
              <a:extLst>
                <a:ext uri="{FF2B5EF4-FFF2-40B4-BE49-F238E27FC236}">
                  <a16:creationId xmlns:a16="http://schemas.microsoft.com/office/drawing/2014/main" id="{2114BA40-B4B9-4D0B-A54A-EC7F6DD12ED7}"/>
                </a:ext>
              </a:extLst>
            </p:cNvPr>
            <p:cNvSpPr txBox="1"/>
            <p:nvPr/>
          </p:nvSpPr>
          <p:spPr>
            <a:xfrm>
              <a:off x="6904789" y="1446164"/>
              <a:ext cx="2903887"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p:txBody>
        </p:sp>
      </p:grpSp>
      <p:sp>
        <p:nvSpPr>
          <p:cNvPr id="24" name="Oval Callout 5" descr="Comment bubble stating, &quot;Heptane isn't listed&quot; and pointing to §106.261(2) in the process">
            <a:extLst>
              <a:ext uri="{FF2B5EF4-FFF2-40B4-BE49-F238E27FC236}">
                <a16:creationId xmlns:a16="http://schemas.microsoft.com/office/drawing/2014/main" id="{9BF53914-247E-4C1B-A61F-E40D67964B0C}"/>
              </a:ext>
            </a:extLst>
          </p:cNvPr>
          <p:cNvSpPr/>
          <p:nvPr/>
        </p:nvSpPr>
        <p:spPr>
          <a:xfrm>
            <a:off x="617911" y="4890586"/>
            <a:ext cx="3828545" cy="1600200"/>
          </a:xfrm>
          <a:prstGeom prst="wedgeEllipseCallout">
            <a:avLst>
              <a:gd name="adj1" fmla="val -3178"/>
              <a:gd name="adj2" fmla="val -121351"/>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Heptane isn’t listed.</a:t>
            </a:r>
          </a:p>
        </p:txBody>
      </p:sp>
      <p:sp>
        <p:nvSpPr>
          <p:cNvPr id="25" name="Oval Callout 6" descr="Comment bubble stating, &quot;Heptane is listed&quot; and pointing to §106.262 in the process">
            <a:extLst>
              <a:ext uri="{FF2B5EF4-FFF2-40B4-BE49-F238E27FC236}">
                <a16:creationId xmlns:a16="http://schemas.microsoft.com/office/drawing/2014/main" id="{1D79CF37-376B-477B-B4C2-52637830B55A}"/>
              </a:ext>
            </a:extLst>
          </p:cNvPr>
          <p:cNvSpPr/>
          <p:nvPr/>
        </p:nvSpPr>
        <p:spPr>
          <a:xfrm>
            <a:off x="5178488" y="4770676"/>
            <a:ext cx="3667454" cy="1600200"/>
          </a:xfrm>
          <a:prstGeom prst="wedgeEllipseCallout">
            <a:avLst>
              <a:gd name="adj1" fmla="val -29641"/>
              <a:gd name="adj2" fmla="val -105218"/>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Heptane is listed.</a:t>
            </a:r>
          </a:p>
        </p:txBody>
      </p:sp>
      <p:sp>
        <p:nvSpPr>
          <p:cNvPr id="26" name="Oval Callout 7" descr="Comment bubble stating, &quot;L Value = 350&quot; and pointing to §106.262 in the process">
            <a:extLst>
              <a:ext uri="{FF2B5EF4-FFF2-40B4-BE49-F238E27FC236}">
                <a16:creationId xmlns:a16="http://schemas.microsoft.com/office/drawing/2014/main" id="{DBAB4D03-291E-4FFA-8CCA-C6373E0B913C}"/>
              </a:ext>
            </a:extLst>
          </p:cNvPr>
          <p:cNvSpPr/>
          <p:nvPr/>
        </p:nvSpPr>
        <p:spPr>
          <a:xfrm>
            <a:off x="7456852" y="1166018"/>
            <a:ext cx="3790122" cy="1537812"/>
          </a:xfrm>
          <a:prstGeom prst="wedgeEllipseCallout">
            <a:avLst>
              <a:gd name="adj1" fmla="val -79781"/>
              <a:gd name="adj2" fmla="val 77435"/>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 Value = 350</a:t>
            </a:r>
          </a:p>
        </p:txBody>
      </p:sp>
    </p:spTree>
    <p:extLst>
      <p:ext uri="{BB962C8B-B14F-4D97-AF65-F5344CB8AC3E}">
        <p14:creationId xmlns:p14="http://schemas.microsoft.com/office/powerpoint/2010/main" val="30606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25C2-F218-4ACC-BA90-59118F86E724}"/>
              </a:ext>
            </a:extLst>
          </p:cNvPr>
          <p:cNvSpPr>
            <a:spLocks noGrp="1"/>
          </p:cNvSpPr>
          <p:nvPr>
            <p:ph type="title"/>
          </p:nvPr>
        </p:nvSpPr>
        <p:spPr/>
        <p:txBody>
          <a:bodyPr/>
          <a:lstStyle/>
          <a:p>
            <a:r>
              <a:rPr lang="en-US" dirty="0"/>
              <a:t>§§ 106.261 / 262 Case Study Order </a:t>
            </a:r>
            <a:r>
              <a:rPr lang="en-US" dirty="0">
                <a:solidFill>
                  <a:schemeClr val="bg1"/>
                </a:solidFill>
              </a:rPr>
              <a:t>(D)</a:t>
            </a:r>
          </a:p>
        </p:txBody>
      </p:sp>
      <p:sp>
        <p:nvSpPr>
          <p:cNvPr id="3" name="Arrow: Right 2">
            <a:extLst>
              <a:ext uri="{FF2B5EF4-FFF2-40B4-BE49-F238E27FC236}">
                <a16:creationId xmlns:a16="http://schemas.microsoft.com/office/drawing/2014/main" id="{15A8A97F-7432-4E60-8CAB-4EDD92A04362}"/>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 name="Group 3">
            <a:extLst>
              <a:ext uri="{FF2B5EF4-FFF2-40B4-BE49-F238E27FC236}">
                <a16:creationId xmlns:a16="http://schemas.microsoft.com/office/drawing/2014/main" id="{6F588CE9-5EB7-4ABE-BE62-073B4AFB8086}"/>
              </a:ext>
              <a:ext uri="{C183D7F6-B498-43B3-948B-1728B52AA6E4}">
                <adec:decorative xmlns:adec="http://schemas.microsoft.com/office/drawing/2017/decorative" val="1"/>
              </a:ext>
            </a:extLst>
          </p:cNvPr>
          <p:cNvGrpSpPr/>
          <p:nvPr/>
        </p:nvGrpSpPr>
        <p:grpSpPr>
          <a:xfrm>
            <a:off x="837428" y="2523807"/>
            <a:ext cx="2913712" cy="1810385"/>
            <a:chOff x="431220" y="1357788"/>
            <a:chExt cx="2913712" cy="1810385"/>
          </a:xfrm>
        </p:grpSpPr>
        <p:sp>
          <p:nvSpPr>
            <p:cNvPr id="5" name="Rectangle: Rounded Corners 4">
              <a:extLst>
                <a:ext uri="{FF2B5EF4-FFF2-40B4-BE49-F238E27FC236}">
                  <a16:creationId xmlns:a16="http://schemas.microsoft.com/office/drawing/2014/main" id="{15246F42-85E6-473F-89B6-1CA90454B53B}"/>
                </a:ext>
              </a:extLst>
            </p:cNvPr>
            <p:cNvSpPr/>
            <p:nvPr/>
          </p:nvSpPr>
          <p:spPr>
            <a:xfrm>
              <a:off x="431220" y="1357788"/>
              <a:ext cx="2913712"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1A49F64B-F082-4E88-A851-CFC1FDB3406E}"/>
                </a:ext>
              </a:extLst>
            </p:cNvPr>
            <p:cNvSpPr txBox="1"/>
            <p:nvPr/>
          </p:nvSpPr>
          <p:spPr>
            <a:xfrm>
              <a:off x="431220" y="1446164"/>
              <a:ext cx="2913712"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p:txBody>
        </p:sp>
      </p:grpSp>
      <p:grpSp>
        <p:nvGrpSpPr>
          <p:cNvPr id="7" name="Group 6">
            <a:extLst>
              <a:ext uri="{FF2B5EF4-FFF2-40B4-BE49-F238E27FC236}">
                <a16:creationId xmlns:a16="http://schemas.microsoft.com/office/drawing/2014/main" id="{D8C5D0C7-3819-4AD8-B96A-0F73993E82C1}"/>
              </a:ext>
              <a:ext uri="{C183D7F6-B498-43B3-948B-1728B52AA6E4}">
                <adec:decorative xmlns:adec="http://schemas.microsoft.com/office/drawing/2017/decorative" val="1"/>
              </a:ext>
            </a:extLst>
          </p:cNvPr>
          <p:cNvGrpSpPr/>
          <p:nvPr/>
        </p:nvGrpSpPr>
        <p:grpSpPr>
          <a:xfrm>
            <a:off x="3965155" y="2523807"/>
            <a:ext cx="3135436" cy="1810385"/>
            <a:chOff x="3558947" y="1357788"/>
            <a:chExt cx="3135436" cy="1810385"/>
          </a:xfrm>
        </p:grpSpPr>
        <p:sp>
          <p:nvSpPr>
            <p:cNvPr id="8" name="Rectangle: Rounded Corners 7">
              <a:extLst>
                <a:ext uri="{FF2B5EF4-FFF2-40B4-BE49-F238E27FC236}">
                  <a16:creationId xmlns:a16="http://schemas.microsoft.com/office/drawing/2014/main" id="{083EEA53-42B9-491B-AC92-EB5C21E0548C}"/>
                </a:ext>
              </a:extLst>
            </p:cNvPr>
            <p:cNvSpPr/>
            <p:nvPr/>
          </p:nvSpPr>
          <p:spPr>
            <a:xfrm>
              <a:off x="3558947" y="1357788"/>
              <a:ext cx="3135436"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Rounded Corners 6">
              <a:extLst>
                <a:ext uri="{FF2B5EF4-FFF2-40B4-BE49-F238E27FC236}">
                  <a16:creationId xmlns:a16="http://schemas.microsoft.com/office/drawing/2014/main" id="{9EB02E8D-7196-499E-B790-37046C3367C6}"/>
                </a:ext>
              </a:extLst>
            </p:cNvPr>
            <p:cNvSpPr txBox="1"/>
            <p:nvPr/>
          </p:nvSpPr>
          <p:spPr>
            <a:xfrm>
              <a:off x="3647323" y="1446164"/>
              <a:ext cx="2958684"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p:txBody>
        </p:sp>
      </p:grpSp>
      <p:grpSp>
        <p:nvGrpSpPr>
          <p:cNvPr id="10" name="Group 9">
            <a:extLst>
              <a:ext uri="{FF2B5EF4-FFF2-40B4-BE49-F238E27FC236}">
                <a16:creationId xmlns:a16="http://schemas.microsoft.com/office/drawing/2014/main" id="{5043F241-E66A-49A4-94FF-467E305CBDE4}"/>
              </a:ext>
              <a:ext uri="{C183D7F6-B498-43B3-948B-1728B52AA6E4}">
                <adec:decorative xmlns:adec="http://schemas.microsoft.com/office/drawing/2017/decorative" val="1"/>
              </a:ext>
            </a:extLst>
          </p:cNvPr>
          <p:cNvGrpSpPr/>
          <p:nvPr/>
        </p:nvGrpSpPr>
        <p:grpSpPr>
          <a:xfrm>
            <a:off x="7222621" y="2523807"/>
            <a:ext cx="2992263" cy="1810385"/>
            <a:chOff x="6816413" y="1357788"/>
            <a:chExt cx="2992263" cy="1810385"/>
          </a:xfrm>
        </p:grpSpPr>
        <p:sp>
          <p:nvSpPr>
            <p:cNvPr id="11" name="Rectangle: Rounded Corners 10">
              <a:extLst>
                <a:ext uri="{FF2B5EF4-FFF2-40B4-BE49-F238E27FC236}">
                  <a16:creationId xmlns:a16="http://schemas.microsoft.com/office/drawing/2014/main" id="{01F0B590-FBAB-48B5-8F58-6C941476A8CB}"/>
                </a:ext>
              </a:extLst>
            </p:cNvPr>
            <p:cNvSpPr/>
            <p:nvPr/>
          </p:nvSpPr>
          <p:spPr>
            <a:xfrm>
              <a:off x="6816413" y="1357788"/>
              <a:ext cx="2992263"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8">
              <a:extLst>
                <a:ext uri="{FF2B5EF4-FFF2-40B4-BE49-F238E27FC236}">
                  <a16:creationId xmlns:a16="http://schemas.microsoft.com/office/drawing/2014/main" id="{A7749DBD-2BD4-4E17-BDCB-27F329DE233F}"/>
                </a:ext>
              </a:extLst>
            </p:cNvPr>
            <p:cNvSpPr txBox="1"/>
            <p:nvPr/>
          </p:nvSpPr>
          <p:spPr>
            <a:xfrm>
              <a:off x="6904789" y="1446164"/>
              <a:ext cx="2903887"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p:txBody>
        </p:sp>
      </p:grpSp>
      <p:sp>
        <p:nvSpPr>
          <p:cNvPr id="13" name="Oval Callout 6" descr="Comment bubble stating, &quot;But wait!&quot; and pointing to §106.262 in the process">
            <a:extLst>
              <a:ext uri="{FF2B5EF4-FFF2-40B4-BE49-F238E27FC236}">
                <a16:creationId xmlns:a16="http://schemas.microsoft.com/office/drawing/2014/main" id="{86771EF0-A9C0-4BB0-8047-B68EDF8A00FF}"/>
              </a:ext>
            </a:extLst>
          </p:cNvPr>
          <p:cNvSpPr/>
          <p:nvPr/>
        </p:nvSpPr>
        <p:spPr>
          <a:xfrm>
            <a:off x="5218854" y="5124398"/>
            <a:ext cx="3368075" cy="1586277"/>
          </a:xfrm>
          <a:prstGeom prst="wedgeEllipseCallout">
            <a:avLst>
              <a:gd name="adj1" fmla="val 52603"/>
              <a:gd name="adj2" fmla="val -129627"/>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But wait!</a:t>
            </a:r>
          </a:p>
        </p:txBody>
      </p:sp>
    </p:spTree>
    <p:extLst>
      <p:ext uri="{BB962C8B-B14F-4D97-AF65-F5344CB8AC3E}">
        <p14:creationId xmlns:p14="http://schemas.microsoft.com/office/powerpoint/2010/main" val="118063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60F0-2466-4FB6-8F06-8423313906F8}"/>
              </a:ext>
            </a:extLst>
          </p:cNvPr>
          <p:cNvSpPr>
            <a:spLocks noGrp="1"/>
          </p:cNvSpPr>
          <p:nvPr>
            <p:ph type="title"/>
          </p:nvPr>
        </p:nvSpPr>
        <p:spPr/>
        <p:txBody>
          <a:bodyPr/>
          <a:lstStyle/>
          <a:p>
            <a:r>
              <a:rPr lang="en-US" dirty="0"/>
              <a:t>§ 106.261(a)(3) Rule Language </a:t>
            </a:r>
            <a:r>
              <a:rPr lang="en-US" dirty="0">
                <a:solidFill>
                  <a:schemeClr val="bg1"/>
                </a:solidFill>
              </a:rPr>
              <a:t>(A)</a:t>
            </a:r>
          </a:p>
        </p:txBody>
      </p:sp>
      <p:sp>
        <p:nvSpPr>
          <p:cNvPr id="3" name="Arrow: Right 2">
            <a:extLst>
              <a:ext uri="{FF2B5EF4-FFF2-40B4-BE49-F238E27FC236}">
                <a16:creationId xmlns:a16="http://schemas.microsoft.com/office/drawing/2014/main" id="{779C7060-5186-4484-9A91-AE42E9775D84}"/>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alpha val="25098"/>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BE14B3B3-22A4-47F3-B22A-6FD6CCAB26B5}"/>
              </a:ext>
            </a:extLst>
          </p:cNvPr>
          <p:cNvSpPr txBox="1"/>
          <p:nvPr/>
        </p:nvSpPr>
        <p:spPr>
          <a:xfrm>
            <a:off x="561441" y="2198077"/>
            <a:ext cx="8905461" cy="2308324"/>
          </a:xfrm>
          <a:prstGeom prst="rect">
            <a:avLst/>
          </a:prstGeom>
          <a:noFill/>
        </p:spPr>
        <p:txBody>
          <a:bodyPr wrap="square">
            <a:spAutoFit/>
          </a:bodyPr>
          <a:lstStyle/>
          <a:p>
            <a:pPr algn="l">
              <a:spcAft>
                <a:spcPts val="1600"/>
              </a:spcAft>
            </a:pPr>
            <a:r>
              <a:rPr lang="en-US" sz="3600" dirty="0">
                <a:solidFill>
                  <a:schemeClr val="tx1"/>
                </a:solidFill>
                <a:hlinkClick r:id="rId3"/>
              </a:rPr>
              <a:t>(3) </a:t>
            </a:r>
            <a:r>
              <a:rPr lang="en-US" sz="3600" dirty="0">
                <a:solidFill>
                  <a:schemeClr val="tx1"/>
                </a:solidFill>
              </a:rPr>
              <a:t>…emissions, including fugitives, shall not exceed 1.0 lb/hr of any chemical having a limit value (L) greater than 200 milligrams per cubic meter…</a:t>
            </a:r>
            <a:endParaRPr lang="en-US" sz="3600" u="sng" baseline="30000" dirty="0">
              <a:solidFill>
                <a:schemeClr val="tx1"/>
              </a:solidFill>
            </a:endParaRPr>
          </a:p>
        </p:txBody>
      </p:sp>
    </p:spTree>
    <p:extLst>
      <p:ext uri="{BB962C8B-B14F-4D97-AF65-F5344CB8AC3E}">
        <p14:creationId xmlns:p14="http://schemas.microsoft.com/office/powerpoint/2010/main" val="315655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6BB3-40A3-4D45-9413-9BDAEF2AB297}"/>
              </a:ext>
            </a:extLst>
          </p:cNvPr>
          <p:cNvSpPr>
            <a:spLocks noGrp="1"/>
          </p:cNvSpPr>
          <p:nvPr>
            <p:ph type="title"/>
          </p:nvPr>
        </p:nvSpPr>
        <p:spPr/>
        <p:txBody>
          <a:bodyPr/>
          <a:lstStyle/>
          <a:p>
            <a:r>
              <a:rPr lang="en-US" dirty="0"/>
              <a:t>§106.261 and §106.262 Brief Overview</a:t>
            </a:r>
          </a:p>
        </p:txBody>
      </p:sp>
      <p:graphicFrame>
        <p:nvGraphicFramePr>
          <p:cNvPr id="4" name="Diagram 3">
            <a:extLst>
              <a:ext uri="{FF2B5EF4-FFF2-40B4-BE49-F238E27FC236}">
                <a16:creationId xmlns:a16="http://schemas.microsoft.com/office/drawing/2014/main" id="{1594520A-DEF8-45F4-8CC2-AA0712A7D9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6939202"/>
              </p:ext>
            </p:extLst>
          </p:nvPr>
        </p:nvGraphicFramePr>
        <p:xfrm>
          <a:off x="675374" y="1969477"/>
          <a:ext cx="10841252" cy="402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0474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96BC-A1AE-4586-A6EE-356EBBDDAE78}"/>
              </a:ext>
            </a:extLst>
          </p:cNvPr>
          <p:cNvSpPr>
            <a:spLocks noGrp="1"/>
          </p:cNvSpPr>
          <p:nvPr>
            <p:ph type="title"/>
          </p:nvPr>
        </p:nvSpPr>
        <p:spPr/>
        <p:txBody>
          <a:bodyPr/>
          <a:lstStyle/>
          <a:p>
            <a:r>
              <a:rPr lang="en-US" dirty="0"/>
              <a:t>Heptane-Speciation</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E12036EC-04AE-4E81-BD6A-20AB37882809}"/>
              </a:ext>
            </a:extLst>
          </p:cNvPr>
          <p:cNvGraphicFramePr>
            <a:graphicFrameLocks noGrp="1"/>
          </p:cNvGraphicFramePr>
          <p:nvPr>
            <p:extLst>
              <p:ext uri="{D42A27DB-BD31-4B8C-83A1-F6EECF244321}">
                <p14:modId xmlns:p14="http://schemas.microsoft.com/office/powerpoint/2010/main" val="2382235898"/>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6.00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1"/>
                  </a:ext>
                </a:extLst>
              </a:tr>
              <a:tr h="1064129">
                <a:tc>
                  <a:txBody>
                    <a:bodyPr/>
                    <a:lstStyle/>
                    <a:p>
                      <a:r>
                        <a:rPr lang="en-US" sz="2400" dirty="0">
                          <a:solidFill>
                            <a:schemeClr val="tx1"/>
                          </a:solidFill>
                        </a:rPr>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0.0216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0.0945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solidFill>
                            <a:schemeClr val="tx1"/>
                          </a:solidFill>
                        </a:rPr>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0.0719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0.315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solidFill>
                            <a:schemeClr val="tx1"/>
                          </a:solidFill>
                        </a:rPr>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solidFill>
                            <a:schemeClr val="tx1"/>
                          </a:solidFill>
                        </a:rPr>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106.261</a:t>
                      </a:r>
                    </a:p>
                    <a:p>
                      <a:pPr algn="ctr"/>
                      <a:r>
                        <a:rPr lang="en-US" sz="2400" dirty="0">
                          <a:solidFill>
                            <a:schemeClr val="tx1"/>
                          </a:solidFill>
                        </a:rPr>
                        <a:t>(a)(3)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1.00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solidFill>
                            <a:schemeClr val="tx1"/>
                          </a:solidFill>
                        </a:rPr>
                        <a:t>4.38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solidFill>
                            <a:schemeClr val="bg1"/>
                          </a:solidFill>
                        </a:rPr>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b="0" dirty="0">
                          <a:solidFill>
                            <a:schemeClr val="bg1"/>
                          </a:solidFill>
                        </a:rPr>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106.261</a:t>
                      </a:r>
                    </a:p>
                    <a:p>
                      <a:pPr algn="ctr"/>
                      <a:r>
                        <a:rPr lang="en-US" sz="2400" dirty="0">
                          <a:solidFill>
                            <a:schemeClr val="bg1"/>
                          </a:solidFill>
                        </a:rPr>
                        <a:t>(a)(3)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1.00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tc>
                  <a:txBody>
                    <a:bodyPr/>
                    <a:lstStyle/>
                    <a:p>
                      <a:pPr algn="ctr"/>
                      <a:r>
                        <a:rPr lang="en-US" sz="2400" dirty="0">
                          <a:solidFill>
                            <a:schemeClr val="bg1"/>
                          </a:solidFill>
                        </a:rPr>
                        <a:t>4.38</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6B2"/>
                    </a:solidFill>
                  </a:tcPr>
                </a:tc>
                <a:extLst>
                  <a:ext uri="{0D108BD9-81ED-4DB2-BD59-A6C34878D82A}">
                    <a16:rowId xmlns:a16="http://schemas.microsoft.com/office/drawing/2014/main" val="10005"/>
                  </a:ext>
                </a:extLst>
              </a:tr>
            </a:tbl>
          </a:graphicData>
        </a:graphic>
      </p:graphicFrame>
      <p:sp>
        <p:nvSpPr>
          <p:cNvPr id="4" name="Oval 3">
            <a:extLst>
              <a:ext uri="{FF2B5EF4-FFF2-40B4-BE49-F238E27FC236}">
                <a16:creationId xmlns:a16="http://schemas.microsoft.com/office/drawing/2014/main" id="{DB622E94-A48A-4693-BAA1-3EEB13955B76}"/>
              </a:ext>
              <a:ext uri="{C183D7F6-B498-43B3-948B-1728B52AA6E4}">
                <adec:decorative xmlns:adec="http://schemas.microsoft.com/office/drawing/2017/decorative" val="1"/>
              </a:ext>
            </a:extLst>
          </p:cNvPr>
          <p:cNvSpPr/>
          <p:nvPr/>
        </p:nvSpPr>
        <p:spPr>
          <a:xfrm>
            <a:off x="8958470" y="5290294"/>
            <a:ext cx="3233530" cy="1416199"/>
          </a:xfrm>
          <a:prstGeom prst="ellipse">
            <a:avLst/>
          </a:prstGeom>
          <a:solidFill>
            <a:srgbClr val="CFD5E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45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9B4C-6299-409B-AE07-DA16BFF4E664}"/>
              </a:ext>
            </a:extLst>
          </p:cNvPr>
          <p:cNvSpPr>
            <a:spLocks noGrp="1"/>
          </p:cNvSpPr>
          <p:nvPr>
            <p:ph type="title"/>
          </p:nvPr>
        </p:nvSpPr>
        <p:spPr/>
        <p:txBody>
          <a:bodyPr/>
          <a:lstStyle/>
          <a:p>
            <a:r>
              <a:rPr lang="en-US" dirty="0"/>
              <a:t>Emissions Summary Table</a:t>
            </a:r>
          </a:p>
        </p:txBody>
      </p:sp>
      <p:graphicFrame>
        <p:nvGraphicFramePr>
          <p:cNvPr id="5" name="Diagram 4">
            <a:extLst>
              <a:ext uri="{FF2B5EF4-FFF2-40B4-BE49-F238E27FC236}">
                <a16:creationId xmlns:a16="http://schemas.microsoft.com/office/drawing/2014/main" id="{218D3BE1-8F27-4015-BA7C-6ECB7EDF77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3072914"/>
              </p:ext>
            </p:extLst>
          </p:nvPr>
        </p:nvGraphicFramePr>
        <p:xfrm>
          <a:off x="498733" y="1603513"/>
          <a:ext cx="11131826" cy="488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3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E06832B-F46F-40EB-A305-764CD6C529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AB3338A-E83E-48BD-93D7-2B98CD4110F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AA113679-9C89-4641-8890-14D9C1A9E6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DBEA3320-7347-43DA-8B77-4DD9F400969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B4BF84E-472D-43DF-A5FF-506EF4B36C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CC77-2B45-4966-B79D-CC6EF28358AA}"/>
              </a:ext>
            </a:extLst>
          </p:cNvPr>
          <p:cNvSpPr>
            <a:spLocks noGrp="1"/>
          </p:cNvSpPr>
          <p:nvPr>
            <p:ph type="title"/>
          </p:nvPr>
        </p:nvSpPr>
        <p:spPr/>
        <p:txBody>
          <a:bodyPr/>
          <a:lstStyle/>
          <a:p>
            <a:r>
              <a:rPr lang="en-US" dirty="0"/>
              <a:t>PBR Only Site</a:t>
            </a:r>
          </a:p>
        </p:txBody>
      </p:sp>
      <p:pic>
        <p:nvPicPr>
          <p:cNvPr id="17" name="Graphic 16" descr="Factory icon">
            <a:extLst>
              <a:ext uri="{FF2B5EF4-FFF2-40B4-BE49-F238E27FC236}">
                <a16:creationId xmlns:a16="http://schemas.microsoft.com/office/drawing/2014/main" id="{0F9A79E6-BD7A-4CDD-B866-7526BED9A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634" y="1476261"/>
            <a:ext cx="2053771" cy="2053771"/>
          </a:xfrm>
          <a:prstGeom prst="rect">
            <a:avLst/>
          </a:prstGeom>
        </p:spPr>
      </p:pic>
      <p:sp>
        <p:nvSpPr>
          <p:cNvPr id="18" name="Equals 17" descr="equals sign">
            <a:extLst>
              <a:ext uri="{FF2B5EF4-FFF2-40B4-BE49-F238E27FC236}">
                <a16:creationId xmlns:a16="http://schemas.microsoft.com/office/drawing/2014/main" id="{EB4BE5CA-DCE1-43B4-AF76-57407B88FE0F}"/>
              </a:ext>
            </a:extLst>
          </p:cNvPr>
          <p:cNvSpPr/>
          <p:nvPr/>
        </p:nvSpPr>
        <p:spPr>
          <a:xfrm>
            <a:off x="3289674" y="2694819"/>
            <a:ext cx="381838" cy="3759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9A3A1800-A0B1-446E-BE59-EA434A0BC297}"/>
              </a:ext>
            </a:extLst>
          </p:cNvPr>
          <p:cNvSpPr txBox="1"/>
          <p:nvPr/>
        </p:nvSpPr>
        <p:spPr>
          <a:xfrm>
            <a:off x="3818374" y="2329703"/>
            <a:ext cx="1688123" cy="1384995"/>
          </a:xfrm>
          <a:prstGeom prst="rect">
            <a:avLst/>
          </a:prstGeom>
          <a:noFill/>
        </p:spPr>
        <p:txBody>
          <a:bodyPr wrap="square" rtlCol="0">
            <a:spAutoFit/>
          </a:bodyPr>
          <a:lstStyle/>
          <a:p>
            <a:r>
              <a:rPr lang="en-US" sz="2800" dirty="0">
                <a:ea typeface="Tahoma" panose="020B0604030504040204" pitchFamily="34" charset="0"/>
                <a:cs typeface="Tahoma" panose="020B0604030504040204" pitchFamily="34" charset="0"/>
              </a:rPr>
              <a:t>Propane:</a:t>
            </a:r>
          </a:p>
          <a:p>
            <a:r>
              <a:rPr lang="en-US" sz="2800" dirty="0">
                <a:ea typeface="Tahoma" panose="020B0604030504040204" pitchFamily="34" charset="0"/>
                <a:cs typeface="Tahoma" panose="020B0604030504040204" pitchFamily="34" charset="0"/>
              </a:rPr>
              <a:t>3 lb/hr </a:t>
            </a:r>
          </a:p>
          <a:p>
            <a:r>
              <a:rPr lang="en-US" sz="2800" dirty="0">
                <a:ea typeface="Tahoma" panose="020B0604030504040204" pitchFamily="34" charset="0"/>
                <a:cs typeface="Tahoma" panose="020B0604030504040204" pitchFamily="34" charset="0"/>
              </a:rPr>
              <a:t>4 tpy </a:t>
            </a:r>
          </a:p>
        </p:txBody>
      </p:sp>
      <p:pic>
        <p:nvPicPr>
          <p:cNvPr id="24" name="Picture 23" descr="Industrial conveyor icon">
            <a:extLst>
              <a:ext uri="{FF2B5EF4-FFF2-40B4-BE49-F238E27FC236}">
                <a16:creationId xmlns:a16="http://schemas.microsoft.com/office/drawing/2014/main" id="{D549B4D0-89F7-409E-BAEE-7B1579701B02}"/>
              </a:ext>
            </a:extLst>
          </p:cNvPr>
          <p:cNvPicPr>
            <a:picLocks noChangeAspect="1"/>
          </p:cNvPicPr>
          <p:nvPr/>
        </p:nvPicPr>
        <p:blipFill rotWithShape="1">
          <a:blip r:embed="rId5"/>
          <a:srcRect b="17073"/>
          <a:stretch/>
        </p:blipFill>
        <p:spPr>
          <a:xfrm>
            <a:off x="0" y="3207435"/>
            <a:ext cx="3749041" cy="3108960"/>
          </a:xfrm>
          <a:prstGeom prst="rect">
            <a:avLst/>
          </a:prstGeom>
        </p:spPr>
      </p:pic>
      <p:grpSp>
        <p:nvGrpSpPr>
          <p:cNvPr id="25" name="Group 24" descr="Propane: 1 lb/hr, 2 tpy">
            <a:extLst>
              <a:ext uri="{FF2B5EF4-FFF2-40B4-BE49-F238E27FC236}">
                <a16:creationId xmlns:a16="http://schemas.microsoft.com/office/drawing/2014/main" id="{4F34FC58-6FE9-4F00-ABE9-EF4813DFC575}"/>
              </a:ext>
            </a:extLst>
          </p:cNvPr>
          <p:cNvGrpSpPr/>
          <p:nvPr/>
        </p:nvGrpSpPr>
        <p:grpSpPr>
          <a:xfrm>
            <a:off x="3289674" y="3961957"/>
            <a:ext cx="2216823" cy="1384995"/>
            <a:chOff x="3289674" y="3961957"/>
            <a:chExt cx="2216823" cy="1384995"/>
          </a:xfrm>
        </p:grpSpPr>
        <p:sp>
          <p:nvSpPr>
            <p:cNvPr id="26" name="TextBox 25">
              <a:extLst>
                <a:ext uri="{FF2B5EF4-FFF2-40B4-BE49-F238E27FC236}">
                  <a16:creationId xmlns:a16="http://schemas.microsoft.com/office/drawing/2014/main" id="{1E2E5492-E8F2-4195-91E3-1E8BAA451B9A}"/>
                </a:ext>
              </a:extLst>
            </p:cNvPr>
            <p:cNvSpPr txBox="1"/>
            <p:nvPr/>
          </p:nvSpPr>
          <p:spPr>
            <a:xfrm>
              <a:off x="3818374" y="3961957"/>
              <a:ext cx="1688123" cy="1384995"/>
            </a:xfrm>
            <a:prstGeom prst="rect">
              <a:avLst/>
            </a:prstGeom>
            <a:noFill/>
          </p:spPr>
          <p:txBody>
            <a:bodyPr wrap="square" rtlCol="0">
              <a:spAutoFit/>
            </a:bodyPr>
            <a:lstStyle/>
            <a:p>
              <a:r>
                <a:rPr lang="en-US" sz="2800" dirty="0">
                  <a:ea typeface="Tahoma" panose="020B0604030504040204" pitchFamily="34" charset="0"/>
                  <a:cs typeface="Tahoma" panose="020B0604030504040204" pitchFamily="34" charset="0"/>
                </a:rPr>
                <a:t>Propane:</a:t>
              </a:r>
            </a:p>
            <a:p>
              <a:r>
                <a:rPr lang="en-US" sz="2800" dirty="0">
                  <a:ea typeface="Tahoma" panose="020B0604030504040204" pitchFamily="34" charset="0"/>
                  <a:cs typeface="Tahoma" panose="020B0604030504040204" pitchFamily="34" charset="0"/>
                </a:rPr>
                <a:t>2 lb/hr </a:t>
              </a:r>
            </a:p>
            <a:p>
              <a:r>
                <a:rPr lang="en-US" sz="2800" dirty="0">
                  <a:ea typeface="Tahoma" panose="020B0604030504040204" pitchFamily="34" charset="0"/>
                  <a:cs typeface="Tahoma" panose="020B0604030504040204" pitchFamily="34" charset="0"/>
                </a:rPr>
                <a:t>2 tpy </a:t>
              </a:r>
            </a:p>
          </p:txBody>
        </p:sp>
        <p:sp>
          <p:nvSpPr>
            <p:cNvPr id="27" name="Equals 26" descr="equals sign">
              <a:extLst>
                <a:ext uri="{FF2B5EF4-FFF2-40B4-BE49-F238E27FC236}">
                  <a16:creationId xmlns:a16="http://schemas.microsoft.com/office/drawing/2014/main" id="{36E966D9-BFA4-4413-99D8-2F7C7860B03D}"/>
                </a:ext>
              </a:extLst>
            </p:cNvPr>
            <p:cNvSpPr/>
            <p:nvPr/>
          </p:nvSpPr>
          <p:spPr>
            <a:xfrm>
              <a:off x="3289674" y="4385996"/>
              <a:ext cx="381838" cy="3759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4" name="Diagram 3">
            <a:extLst>
              <a:ext uri="{FF2B5EF4-FFF2-40B4-BE49-F238E27FC236}">
                <a16:creationId xmlns:a16="http://schemas.microsoft.com/office/drawing/2014/main" id="{2276430A-095C-4C76-907D-1108E1615A5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1331108"/>
              </p:ext>
            </p:extLst>
          </p:nvPr>
        </p:nvGraphicFramePr>
        <p:xfrm>
          <a:off x="6598768" y="2572512"/>
          <a:ext cx="4630064" cy="29116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425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CC77-2B45-4966-B79D-CC6EF28358AA}"/>
              </a:ext>
            </a:extLst>
          </p:cNvPr>
          <p:cNvSpPr>
            <a:spLocks noGrp="1"/>
          </p:cNvSpPr>
          <p:nvPr>
            <p:ph type="title"/>
          </p:nvPr>
        </p:nvSpPr>
        <p:spPr/>
        <p:txBody>
          <a:bodyPr/>
          <a:lstStyle/>
          <a:p>
            <a:r>
              <a:rPr lang="en-US" dirty="0"/>
              <a:t>PBR Only </a:t>
            </a:r>
            <a:r>
              <a:rPr lang="en-US" dirty="0" err="1"/>
              <a:t>Site</a:t>
            </a:r>
            <a:r>
              <a:rPr lang="en-US" dirty="0" err="1">
                <a:solidFill>
                  <a:schemeClr val="bg1"/>
                </a:solidFill>
              </a:rPr>
              <a:t>A</a:t>
            </a:r>
            <a:endParaRPr lang="en-US" dirty="0">
              <a:solidFill>
                <a:schemeClr val="bg1"/>
              </a:solidFill>
            </a:endParaRPr>
          </a:p>
        </p:txBody>
      </p:sp>
      <p:pic>
        <p:nvPicPr>
          <p:cNvPr id="32" name="Graphic 31" descr="Factory icon">
            <a:extLst>
              <a:ext uri="{FF2B5EF4-FFF2-40B4-BE49-F238E27FC236}">
                <a16:creationId xmlns:a16="http://schemas.microsoft.com/office/drawing/2014/main" id="{18C79418-AE6F-4A1F-AA36-4537A3D881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634" y="1476261"/>
            <a:ext cx="2053771" cy="2053771"/>
          </a:xfrm>
          <a:prstGeom prst="rect">
            <a:avLst/>
          </a:prstGeom>
        </p:spPr>
      </p:pic>
      <p:sp>
        <p:nvSpPr>
          <p:cNvPr id="33" name="Equals 32" descr="equals sign">
            <a:extLst>
              <a:ext uri="{FF2B5EF4-FFF2-40B4-BE49-F238E27FC236}">
                <a16:creationId xmlns:a16="http://schemas.microsoft.com/office/drawing/2014/main" id="{5B275761-9363-40E6-BA03-82F25A2AD471}"/>
              </a:ext>
            </a:extLst>
          </p:cNvPr>
          <p:cNvSpPr/>
          <p:nvPr/>
        </p:nvSpPr>
        <p:spPr>
          <a:xfrm>
            <a:off x="3289674" y="2694819"/>
            <a:ext cx="381838" cy="3759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a:extLst>
              <a:ext uri="{FF2B5EF4-FFF2-40B4-BE49-F238E27FC236}">
                <a16:creationId xmlns:a16="http://schemas.microsoft.com/office/drawing/2014/main" id="{3F4518AD-AAB6-4BBA-B16B-2E1B4F78C815}"/>
              </a:ext>
            </a:extLst>
          </p:cNvPr>
          <p:cNvSpPr txBox="1"/>
          <p:nvPr/>
        </p:nvSpPr>
        <p:spPr>
          <a:xfrm>
            <a:off x="3818374" y="2329703"/>
            <a:ext cx="1688123" cy="1384995"/>
          </a:xfrm>
          <a:prstGeom prst="rect">
            <a:avLst/>
          </a:prstGeom>
          <a:noFill/>
        </p:spPr>
        <p:txBody>
          <a:bodyPr wrap="square" rtlCol="0">
            <a:spAutoFit/>
          </a:bodyPr>
          <a:lstStyle/>
          <a:p>
            <a:r>
              <a:rPr lang="en-US" sz="2800" dirty="0">
                <a:ea typeface="Tahoma" panose="020B0604030504040204" pitchFamily="34" charset="0"/>
                <a:cs typeface="Tahoma" panose="020B0604030504040204" pitchFamily="34" charset="0"/>
              </a:rPr>
              <a:t>Propane:</a:t>
            </a:r>
          </a:p>
          <a:p>
            <a:r>
              <a:rPr lang="en-US" sz="2800" dirty="0">
                <a:ea typeface="Tahoma" panose="020B0604030504040204" pitchFamily="34" charset="0"/>
                <a:cs typeface="Tahoma" panose="020B0604030504040204" pitchFamily="34" charset="0"/>
              </a:rPr>
              <a:t>3 lb/hr </a:t>
            </a:r>
          </a:p>
          <a:p>
            <a:r>
              <a:rPr lang="en-US" sz="2800" dirty="0">
                <a:ea typeface="Tahoma" panose="020B0604030504040204" pitchFamily="34" charset="0"/>
                <a:cs typeface="Tahoma" panose="020B0604030504040204" pitchFamily="34" charset="0"/>
              </a:rPr>
              <a:t>4 tpy </a:t>
            </a:r>
          </a:p>
        </p:txBody>
      </p:sp>
      <p:pic>
        <p:nvPicPr>
          <p:cNvPr id="35" name="Picture 34" descr="Industrial conveyor icon">
            <a:extLst>
              <a:ext uri="{FF2B5EF4-FFF2-40B4-BE49-F238E27FC236}">
                <a16:creationId xmlns:a16="http://schemas.microsoft.com/office/drawing/2014/main" id="{1C42EAE6-05B7-4501-BD82-84139A608AAA}"/>
              </a:ext>
            </a:extLst>
          </p:cNvPr>
          <p:cNvPicPr>
            <a:picLocks noChangeAspect="1"/>
          </p:cNvPicPr>
          <p:nvPr/>
        </p:nvPicPr>
        <p:blipFill rotWithShape="1">
          <a:blip r:embed="rId5"/>
          <a:srcRect b="17073"/>
          <a:stretch/>
        </p:blipFill>
        <p:spPr>
          <a:xfrm>
            <a:off x="0" y="3207435"/>
            <a:ext cx="3749041" cy="3108960"/>
          </a:xfrm>
          <a:prstGeom prst="rect">
            <a:avLst/>
          </a:prstGeom>
        </p:spPr>
      </p:pic>
      <p:grpSp>
        <p:nvGrpSpPr>
          <p:cNvPr id="36" name="Group 35" descr="Propane: 1 lb/hr, 2 tpy">
            <a:extLst>
              <a:ext uri="{FF2B5EF4-FFF2-40B4-BE49-F238E27FC236}">
                <a16:creationId xmlns:a16="http://schemas.microsoft.com/office/drawing/2014/main" id="{9DEEF47D-AC52-48BB-B5A9-CF6D70024909}"/>
              </a:ext>
            </a:extLst>
          </p:cNvPr>
          <p:cNvGrpSpPr/>
          <p:nvPr/>
        </p:nvGrpSpPr>
        <p:grpSpPr>
          <a:xfrm>
            <a:off x="3289674" y="3961957"/>
            <a:ext cx="2216823" cy="1384995"/>
            <a:chOff x="3289674" y="3961957"/>
            <a:chExt cx="2216823" cy="1384995"/>
          </a:xfrm>
        </p:grpSpPr>
        <p:sp>
          <p:nvSpPr>
            <p:cNvPr id="37" name="TextBox 36">
              <a:extLst>
                <a:ext uri="{FF2B5EF4-FFF2-40B4-BE49-F238E27FC236}">
                  <a16:creationId xmlns:a16="http://schemas.microsoft.com/office/drawing/2014/main" id="{0D49E782-9DD7-4365-98EF-4F5BE38A30EF}"/>
                </a:ext>
              </a:extLst>
            </p:cNvPr>
            <p:cNvSpPr txBox="1"/>
            <p:nvPr/>
          </p:nvSpPr>
          <p:spPr>
            <a:xfrm>
              <a:off x="3818374" y="3961957"/>
              <a:ext cx="1688123" cy="1384995"/>
            </a:xfrm>
            <a:prstGeom prst="rect">
              <a:avLst/>
            </a:prstGeom>
            <a:noFill/>
          </p:spPr>
          <p:txBody>
            <a:bodyPr wrap="square" rtlCol="0">
              <a:spAutoFit/>
            </a:bodyPr>
            <a:lstStyle/>
            <a:p>
              <a:r>
                <a:rPr lang="en-US" sz="2800" dirty="0">
                  <a:ea typeface="Tahoma" panose="020B0604030504040204" pitchFamily="34" charset="0"/>
                  <a:cs typeface="Tahoma" panose="020B0604030504040204" pitchFamily="34" charset="0"/>
                </a:rPr>
                <a:t>Propane:</a:t>
              </a:r>
            </a:p>
            <a:p>
              <a:r>
                <a:rPr lang="en-US" sz="2800" dirty="0">
                  <a:ea typeface="Tahoma" panose="020B0604030504040204" pitchFamily="34" charset="0"/>
                  <a:cs typeface="Tahoma" panose="020B0604030504040204" pitchFamily="34" charset="0"/>
                </a:rPr>
                <a:t>2 lb/hr </a:t>
              </a:r>
            </a:p>
            <a:p>
              <a:r>
                <a:rPr lang="en-US" sz="2800" dirty="0">
                  <a:ea typeface="Tahoma" panose="020B0604030504040204" pitchFamily="34" charset="0"/>
                  <a:cs typeface="Tahoma" panose="020B0604030504040204" pitchFamily="34" charset="0"/>
                </a:rPr>
                <a:t>2 tpy </a:t>
              </a:r>
            </a:p>
          </p:txBody>
        </p:sp>
        <p:sp>
          <p:nvSpPr>
            <p:cNvPr id="38" name="Equals 37" descr="equals sign">
              <a:extLst>
                <a:ext uri="{FF2B5EF4-FFF2-40B4-BE49-F238E27FC236}">
                  <a16:creationId xmlns:a16="http://schemas.microsoft.com/office/drawing/2014/main" id="{1D0238AD-48A1-4FD8-805E-14DF6F808D73}"/>
                </a:ext>
              </a:extLst>
            </p:cNvPr>
            <p:cNvSpPr/>
            <p:nvPr/>
          </p:nvSpPr>
          <p:spPr>
            <a:xfrm>
              <a:off x="3289674" y="4385996"/>
              <a:ext cx="381838" cy="3759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2" name="Picture 11" descr="Industry icon">
            <a:extLst>
              <a:ext uri="{FF2B5EF4-FFF2-40B4-BE49-F238E27FC236}">
                <a16:creationId xmlns:a16="http://schemas.microsoft.com/office/drawing/2014/main" id="{FCD95270-B9AD-450C-A9A5-475785A230D5}"/>
              </a:ext>
            </a:extLst>
          </p:cNvPr>
          <p:cNvPicPr>
            <a:picLocks noChangeAspect="1"/>
          </p:cNvPicPr>
          <p:nvPr/>
        </p:nvPicPr>
        <p:blipFill rotWithShape="1">
          <a:blip r:embed="rId6"/>
          <a:srcRect t="1" b="12291"/>
          <a:stretch/>
        </p:blipFill>
        <p:spPr>
          <a:xfrm>
            <a:off x="6291072" y="1239370"/>
            <a:ext cx="2698223" cy="2366557"/>
          </a:xfrm>
          <a:prstGeom prst="rect">
            <a:avLst/>
          </a:prstGeom>
        </p:spPr>
      </p:pic>
      <p:grpSp>
        <p:nvGrpSpPr>
          <p:cNvPr id="5" name="Group 4">
            <a:extLst>
              <a:ext uri="{FF2B5EF4-FFF2-40B4-BE49-F238E27FC236}">
                <a16:creationId xmlns:a16="http://schemas.microsoft.com/office/drawing/2014/main" id="{328217AC-9739-42BC-BC2E-9D85EC5BF843}"/>
              </a:ext>
              <a:ext uri="{C183D7F6-B498-43B3-948B-1728B52AA6E4}">
                <adec:decorative xmlns:adec="http://schemas.microsoft.com/office/drawing/2017/decorative" val="1"/>
              </a:ext>
            </a:extLst>
          </p:cNvPr>
          <p:cNvGrpSpPr/>
          <p:nvPr/>
        </p:nvGrpSpPr>
        <p:grpSpPr>
          <a:xfrm>
            <a:off x="9357521" y="1858125"/>
            <a:ext cx="2394532" cy="1815882"/>
            <a:chOff x="9209268" y="3117828"/>
            <a:chExt cx="2198863" cy="2019353"/>
          </a:xfrm>
        </p:grpSpPr>
        <p:sp>
          <p:nvSpPr>
            <p:cNvPr id="13" name="Equals 12" descr="equals sign">
              <a:extLst>
                <a:ext uri="{FF2B5EF4-FFF2-40B4-BE49-F238E27FC236}">
                  <a16:creationId xmlns:a16="http://schemas.microsoft.com/office/drawing/2014/main" id="{F3E65C94-B732-4A38-92D1-294B6C234377}"/>
                </a:ext>
              </a:extLst>
            </p:cNvPr>
            <p:cNvSpPr/>
            <p:nvPr/>
          </p:nvSpPr>
          <p:spPr>
            <a:xfrm>
              <a:off x="9209268" y="3530032"/>
              <a:ext cx="381838" cy="37591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B64409D-3672-418B-B6D8-38CCF2352508}"/>
                </a:ext>
              </a:extLst>
            </p:cNvPr>
            <p:cNvSpPr txBox="1"/>
            <p:nvPr/>
          </p:nvSpPr>
          <p:spPr>
            <a:xfrm>
              <a:off x="9720008" y="3117828"/>
              <a:ext cx="1688123" cy="2019353"/>
            </a:xfrm>
            <a:prstGeom prst="rect">
              <a:avLst/>
            </a:prstGeom>
            <a:noFill/>
          </p:spPr>
          <p:txBody>
            <a:bodyPr wrap="square" rtlCol="0">
              <a:spAutoFit/>
            </a:bodyPr>
            <a:lstStyle/>
            <a:p>
              <a:r>
                <a:rPr lang="en-US" sz="2800" dirty="0">
                  <a:ea typeface="Tahoma" panose="020B0604030504040204" pitchFamily="34" charset="0"/>
                  <a:cs typeface="Tahoma" panose="020B0604030504040204" pitchFamily="34" charset="0"/>
                </a:rPr>
                <a:t>Propane:</a:t>
              </a:r>
            </a:p>
            <a:p>
              <a:r>
                <a:rPr lang="en-US" sz="2800" dirty="0">
                  <a:ea typeface="Tahoma" panose="020B0604030504040204" pitchFamily="34" charset="0"/>
                  <a:cs typeface="Tahoma" panose="020B0604030504040204" pitchFamily="34" charset="0"/>
                </a:rPr>
                <a:t>2 lb/hr </a:t>
              </a:r>
            </a:p>
            <a:p>
              <a:r>
                <a:rPr lang="en-US" sz="2800" dirty="0">
                  <a:ea typeface="Tahoma" panose="020B0604030504040204" pitchFamily="34" charset="0"/>
                  <a:cs typeface="Tahoma" panose="020B0604030504040204" pitchFamily="34" charset="0"/>
                </a:rPr>
                <a:t>4 tpy </a:t>
              </a:r>
            </a:p>
          </p:txBody>
        </p:sp>
      </p:grpSp>
      <p:graphicFrame>
        <p:nvGraphicFramePr>
          <p:cNvPr id="20" name="Diagram 19">
            <a:extLst>
              <a:ext uri="{FF2B5EF4-FFF2-40B4-BE49-F238E27FC236}">
                <a16:creationId xmlns:a16="http://schemas.microsoft.com/office/drawing/2014/main" id="{90B67030-9D5B-4357-BC32-378EB6EF62A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525736"/>
              </p:ext>
            </p:extLst>
          </p:nvPr>
        </p:nvGraphicFramePr>
        <p:xfrm>
          <a:off x="6291072" y="3874383"/>
          <a:ext cx="5230368" cy="2616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Graphic 3" descr="No sign with solid fill">
            <a:extLst>
              <a:ext uri="{FF2B5EF4-FFF2-40B4-BE49-F238E27FC236}">
                <a16:creationId xmlns:a16="http://schemas.microsoft.com/office/drawing/2014/main" id="{B5A0B625-056B-413B-9BE1-01FA2475CC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9348" y="3749902"/>
            <a:ext cx="2616407" cy="2616407"/>
          </a:xfrm>
          <a:prstGeom prst="rect">
            <a:avLst/>
          </a:prstGeom>
        </p:spPr>
      </p:pic>
    </p:spTree>
    <p:extLst>
      <p:ext uri="{BB962C8B-B14F-4D97-AF65-F5344CB8AC3E}">
        <p14:creationId xmlns:p14="http://schemas.microsoft.com/office/powerpoint/2010/main" val="15707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A119-9E54-45ED-8A58-1352E0E6AB6A}"/>
              </a:ext>
            </a:extLst>
          </p:cNvPr>
          <p:cNvSpPr>
            <a:spLocks noGrp="1"/>
          </p:cNvSpPr>
          <p:nvPr>
            <p:ph type="title"/>
          </p:nvPr>
        </p:nvSpPr>
        <p:spPr/>
        <p:txBody>
          <a:bodyPr/>
          <a:lstStyle/>
          <a:p>
            <a:r>
              <a:rPr lang="en-US" dirty="0"/>
              <a:t>§ 106.261(a)(2) Rule Language</a:t>
            </a:r>
          </a:p>
        </p:txBody>
      </p:sp>
      <p:sp>
        <p:nvSpPr>
          <p:cNvPr id="3" name="Rectangle: Rounded Corners 2">
            <a:extLst>
              <a:ext uri="{FF2B5EF4-FFF2-40B4-BE49-F238E27FC236}">
                <a16:creationId xmlns:a16="http://schemas.microsoft.com/office/drawing/2014/main" id="{41A34F62-8BA1-47EC-8B8F-72B235795772}"/>
              </a:ext>
              <a:ext uri="{C183D7F6-B498-43B3-948B-1728B52AA6E4}">
                <adec:decorative xmlns:adec="http://schemas.microsoft.com/office/drawing/2017/decorative" val="1"/>
              </a:ext>
            </a:extLst>
          </p:cNvPr>
          <p:cNvSpPr/>
          <p:nvPr/>
        </p:nvSpPr>
        <p:spPr>
          <a:xfrm>
            <a:off x="378623" y="1683026"/>
            <a:ext cx="11106644" cy="4519101"/>
          </a:xfrm>
          <a:prstGeom prst="roundRect">
            <a:avLst/>
          </a:prstGeom>
          <a:solidFill>
            <a:schemeClr val="accent1">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CAF7C552-9F4F-4C4F-BBFA-DF4F2AAB0C94}"/>
              </a:ext>
            </a:extLst>
          </p:cNvPr>
          <p:cNvSpPr txBox="1">
            <a:spLocks/>
          </p:cNvSpPr>
          <p:nvPr/>
        </p:nvSpPr>
        <p:spPr>
          <a:xfrm>
            <a:off x="706733" y="2091267"/>
            <a:ext cx="10289378" cy="391973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Aft>
                <a:spcPts val="1200"/>
              </a:spcAft>
            </a:pPr>
            <a:r>
              <a:rPr lang="en-US" dirty="0">
                <a:solidFill>
                  <a:schemeClr val="tx1"/>
                </a:solidFill>
                <a:hlinkClick r:id="rId3"/>
              </a:rPr>
              <a:t>(2)</a:t>
            </a:r>
            <a:r>
              <a:rPr lang="en-US" dirty="0">
                <a:solidFill>
                  <a:schemeClr val="tx1"/>
                </a:solidFill>
              </a:rPr>
              <a:t> Total new or increased emissions, including fugitives shall not exceed </a:t>
            </a:r>
            <a:r>
              <a:rPr lang="en-US" b="1" dirty="0">
                <a:solidFill>
                  <a:schemeClr val="tx1"/>
                </a:solidFill>
              </a:rPr>
              <a:t>6.0 lb/hr and ten tons per year</a:t>
            </a:r>
            <a:r>
              <a:rPr lang="en-US" dirty="0">
                <a:solidFill>
                  <a:schemeClr val="tx1"/>
                </a:solidFill>
              </a:rPr>
              <a:t> of the following materials:</a:t>
            </a:r>
          </a:p>
          <a:p>
            <a:pPr marL="457200" indent="-457200" algn="l">
              <a:spcAft>
                <a:spcPts val="1200"/>
              </a:spcAft>
              <a:buFont typeface="Arial" panose="020B0604020202020204" pitchFamily="34" charset="0"/>
              <a:buChar char="•"/>
            </a:pPr>
            <a:r>
              <a:rPr lang="en-US" dirty="0">
                <a:solidFill>
                  <a:schemeClr val="tx1"/>
                </a:solidFill>
              </a:rPr>
              <a:t>nonane,</a:t>
            </a:r>
          </a:p>
          <a:p>
            <a:pPr marL="457200" indent="-457200" algn="l">
              <a:spcAft>
                <a:spcPts val="1200"/>
              </a:spcAft>
              <a:buFont typeface="Arial" panose="020B0604020202020204" pitchFamily="34" charset="0"/>
              <a:buChar char="•"/>
            </a:pPr>
            <a:r>
              <a:rPr lang="en-US" dirty="0">
                <a:solidFill>
                  <a:schemeClr val="tx1"/>
                </a:solidFill>
              </a:rPr>
              <a:t>Oxides of nitrogen, </a:t>
            </a:r>
          </a:p>
          <a:p>
            <a:pPr marL="457200" indent="-457200" algn="l">
              <a:spcAft>
                <a:spcPts val="1200"/>
              </a:spcAft>
              <a:buFont typeface="Arial" panose="020B0604020202020204" pitchFamily="34" charset="0"/>
              <a:buChar char="•"/>
            </a:pPr>
            <a:r>
              <a:rPr lang="en-US" b="1" dirty="0">
                <a:solidFill>
                  <a:schemeClr val="tx1"/>
                </a:solidFill>
              </a:rPr>
              <a:t>Propane,</a:t>
            </a:r>
          </a:p>
          <a:p>
            <a:pPr marL="457200" indent="-457200" algn="l">
              <a:spcAft>
                <a:spcPts val="1200"/>
              </a:spcAft>
              <a:buFont typeface="Arial" panose="020B0604020202020204" pitchFamily="34" charset="0"/>
              <a:buChar char="•"/>
            </a:pPr>
            <a:r>
              <a:rPr lang="en-US" dirty="0">
                <a:solidFill>
                  <a:schemeClr val="tx1"/>
                </a:solidFill>
              </a:rPr>
              <a:t>Propyl alcohol…</a:t>
            </a:r>
          </a:p>
        </p:txBody>
      </p:sp>
      <p:sp>
        <p:nvSpPr>
          <p:cNvPr id="5" name="Rectangle 4">
            <a:extLst>
              <a:ext uri="{FF2B5EF4-FFF2-40B4-BE49-F238E27FC236}">
                <a16:creationId xmlns:a16="http://schemas.microsoft.com/office/drawing/2014/main" id="{FB5495A9-604B-469C-9FCD-358610215F96}"/>
              </a:ext>
              <a:ext uri="{C183D7F6-B498-43B3-948B-1728B52AA6E4}">
                <adec:decorative xmlns:adec="http://schemas.microsoft.com/office/drawing/2017/decorative" val="1"/>
              </a:ext>
            </a:extLst>
          </p:cNvPr>
          <p:cNvSpPr/>
          <p:nvPr/>
        </p:nvSpPr>
        <p:spPr>
          <a:xfrm>
            <a:off x="3594863" y="2415445"/>
            <a:ext cx="1574157" cy="474563"/>
          </a:xfrm>
          <a:prstGeom prst="rect">
            <a:avLst/>
          </a:prstGeom>
          <a:noFill/>
          <a:ln w="5715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58B13AB-86D5-41AF-BDAD-D9759EB62A72}"/>
              </a:ext>
              <a:ext uri="{C183D7F6-B498-43B3-948B-1728B52AA6E4}">
                <adec:decorative xmlns:adec="http://schemas.microsoft.com/office/drawing/2017/decorative" val="1"/>
              </a:ext>
            </a:extLst>
          </p:cNvPr>
          <p:cNvSpPr/>
          <p:nvPr/>
        </p:nvSpPr>
        <p:spPr>
          <a:xfrm>
            <a:off x="1007236" y="4427717"/>
            <a:ext cx="2129740" cy="752354"/>
          </a:xfrm>
          <a:prstGeom prst="rect">
            <a:avLst/>
          </a:prstGeom>
          <a:noFill/>
          <a:ln w="762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304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E1A4-70D4-46DA-ACA1-D0A17B2FD77F}"/>
              </a:ext>
            </a:extLst>
          </p:cNvPr>
          <p:cNvSpPr>
            <a:spLocks noGrp="1"/>
          </p:cNvSpPr>
          <p:nvPr>
            <p:ph type="title"/>
          </p:nvPr>
        </p:nvSpPr>
        <p:spPr>
          <a:xfrm>
            <a:off x="312663" y="420774"/>
            <a:ext cx="10961077" cy="1325563"/>
          </a:xfrm>
        </p:spPr>
        <p:txBody>
          <a:bodyPr/>
          <a:lstStyle/>
          <a:p>
            <a:r>
              <a:rPr lang="en-US" dirty="0"/>
              <a:t>Old Actual to New Potential Emissions</a:t>
            </a:r>
          </a:p>
        </p:txBody>
      </p:sp>
      <p:pic>
        <p:nvPicPr>
          <p:cNvPr id="7" name="Graphic 6" descr="Cylinder outline">
            <a:extLst>
              <a:ext uri="{FF2B5EF4-FFF2-40B4-BE49-F238E27FC236}">
                <a16:creationId xmlns:a16="http://schemas.microsoft.com/office/drawing/2014/main" id="{81FB4431-8301-40F0-A438-FAE463979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224" y="823471"/>
            <a:ext cx="5845215" cy="5845215"/>
          </a:xfrm>
          <a:prstGeom prst="rect">
            <a:avLst/>
          </a:prstGeom>
        </p:spPr>
      </p:pic>
      <p:sp>
        <p:nvSpPr>
          <p:cNvPr id="3" name="Cylinder 2">
            <a:extLst>
              <a:ext uri="{FF2B5EF4-FFF2-40B4-BE49-F238E27FC236}">
                <a16:creationId xmlns:a16="http://schemas.microsoft.com/office/drawing/2014/main" id="{C8D009EC-CB79-4F0C-AC8A-DE1F0D79A55A}"/>
              </a:ext>
              <a:ext uri="{C183D7F6-B498-43B3-948B-1728B52AA6E4}">
                <adec:decorative xmlns:adec="http://schemas.microsoft.com/office/drawing/2017/decorative" val="1"/>
              </a:ext>
            </a:extLst>
          </p:cNvPr>
          <p:cNvSpPr>
            <a:spLocks/>
          </p:cNvSpPr>
          <p:nvPr/>
        </p:nvSpPr>
        <p:spPr>
          <a:xfrm>
            <a:off x="729200" y="3984997"/>
            <a:ext cx="3293499" cy="1789447"/>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499" h="1789447" stroke="0" extrusionOk="0">
                <a:moveTo>
                  <a:pt x="3" y="374152"/>
                </a:moveTo>
                <a:cubicBezTo>
                  <a:pt x="3" y="465725"/>
                  <a:pt x="737277" y="539959"/>
                  <a:pt x="1646751" y="539959"/>
                </a:cubicBezTo>
                <a:cubicBezTo>
                  <a:pt x="2556225" y="539959"/>
                  <a:pt x="3293499" y="465725"/>
                  <a:pt x="3293499" y="374152"/>
                </a:cubicBezTo>
                <a:lnTo>
                  <a:pt x="3293499" y="1368997"/>
                </a:lnTo>
                <a:cubicBezTo>
                  <a:pt x="3293499" y="1460570"/>
                  <a:pt x="2544650" y="1789447"/>
                  <a:pt x="1635176" y="1789447"/>
                </a:cubicBezTo>
                <a:cubicBezTo>
                  <a:pt x="725702" y="1789447"/>
                  <a:pt x="3" y="1460570"/>
                  <a:pt x="3" y="1368997"/>
                </a:cubicBezTo>
                <a:lnTo>
                  <a:pt x="3" y="374152"/>
                </a:lnTo>
                <a:close/>
              </a:path>
              <a:path w="3293499" h="1789447" fill="lighten" stroke="0" extrusionOk="0">
                <a:moveTo>
                  <a:pt x="3" y="374152"/>
                </a:moveTo>
                <a:cubicBezTo>
                  <a:pt x="1932" y="249435"/>
                  <a:pt x="760427" y="0"/>
                  <a:pt x="1669901" y="0"/>
                </a:cubicBezTo>
                <a:cubicBezTo>
                  <a:pt x="2579375" y="0"/>
                  <a:pt x="3293499" y="282579"/>
                  <a:pt x="3293499" y="374152"/>
                </a:cubicBezTo>
                <a:cubicBezTo>
                  <a:pt x="3293499" y="465725"/>
                  <a:pt x="2567800" y="748304"/>
                  <a:pt x="1658326" y="748304"/>
                </a:cubicBezTo>
                <a:cubicBezTo>
                  <a:pt x="748852" y="748304"/>
                  <a:pt x="-1926" y="498869"/>
                  <a:pt x="3" y="374152"/>
                </a:cubicBezTo>
                <a:close/>
              </a:path>
              <a:path w="3293499" h="1789447" fill="none" extrusionOk="0">
                <a:moveTo>
                  <a:pt x="3293499" y="374152"/>
                </a:moveTo>
                <a:cubicBezTo>
                  <a:pt x="3293499" y="465725"/>
                  <a:pt x="2544650" y="759878"/>
                  <a:pt x="1635176" y="759878"/>
                </a:cubicBezTo>
                <a:cubicBezTo>
                  <a:pt x="725702" y="759878"/>
                  <a:pt x="3" y="498869"/>
                  <a:pt x="3" y="374152"/>
                </a:cubicBezTo>
                <a:cubicBezTo>
                  <a:pt x="3" y="249435"/>
                  <a:pt x="725702" y="11575"/>
                  <a:pt x="1635176" y="11575"/>
                </a:cubicBezTo>
                <a:cubicBezTo>
                  <a:pt x="2544650" y="11575"/>
                  <a:pt x="3293499" y="282579"/>
                  <a:pt x="3293499" y="374152"/>
                </a:cubicBezTo>
                <a:lnTo>
                  <a:pt x="3293499" y="1368997"/>
                </a:lnTo>
                <a:cubicBezTo>
                  <a:pt x="3293499" y="1460570"/>
                  <a:pt x="2567800" y="1777872"/>
                  <a:pt x="1658326" y="1777872"/>
                </a:cubicBezTo>
                <a:cubicBezTo>
                  <a:pt x="748852" y="1777872"/>
                  <a:pt x="3" y="1460570"/>
                  <a:pt x="3" y="1368997"/>
                </a:cubicBezTo>
                <a:lnTo>
                  <a:pt x="3" y="374152"/>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Cylinder 2">
            <a:extLst>
              <a:ext uri="{FF2B5EF4-FFF2-40B4-BE49-F238E27FC236}">
                <a16:creationId xmlns:a16="http://schemas.microsoft.com/office/drawing/2014/main" id="{07AD85BB-5B1F-4A26-9E3C-71166EBC8BC7}"/>
              </a:ext>
              <a:ext uri="{C183D7F6-B498-43B3-948B-1728B52AA6E4}">
                <adec:decorative xmlns:adec="http://schemas.microsoft.com/office/drawing/2017/decorative" val="1"/>
              </a:ext>
            </a:extLst>
          </p:cNvPr>
          <p:cNvSpPr>
            <a:spLocks/>
          </p:cNvSpPr>
          <p:nvPr/>
        </p:nvSpPr>
        <p:spPr>
          <a:xfrm>
            <a:off x="729199" y="2991504"/>
            <a:ext cx="3293499" cy="1789447"/>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499" h="1789447" stroke="0" extrusionOk="0">
                <a:moveTo>
                  <a:pt x="3" y="374152"/>
                </a:moveTo>
                <a:cubicBezTo>
                  <a:pt x="3" y="465725"/>
                  <a:pt x="737277" y="539959"/>
                  <a:pt x="1646751" y="539959"/>
                </a:cubicBezTo>
                <a:cubicBezTo>
                  <a:pt x="2556225" y="539959"/>
                  <a:pt x="3293499" y="465725"/>
                  <a:pt x="3293499" y="374152"/>
                </a:cubicBezTo>
                <a:lnTo>
                  <a:pt x="3293499" y="1368997"/>
                </a:lnTo>
                <a:cubicBezTo>
                  <a:pt x="3293499" y="1460570"/>
                  <a:pt x="2544650" y="1789447"/>
                  <a:pt x="1635176" y="1789447"/>
                </a:cubicBezTo>
                <a:cubicBezTo>
                  <a:pt x="725702" y="1789447"/>
                  <a:pt x="3" y="1460570"/>
                  <a:pt x="3" y="1368997"/>
                </a:cubicBezTo>
                <a:lnTo>
                  <a:pt x="3" y="374152"/>
                </a:lnTo>
                <a:close/>
              </a:path>
              <a:path w="3293499" h="1789447" fill="lighten" stroke="0" extrusionOk="0">
                <a:moveTo>
                  <a:pt x="3" y="374152"/>
                </a:moveTo>
                <a:cubicBezTo>
                  <a:pt x="1932" y="249435"/>
                  <a:pt x="760427" y="0"/>
                  <a:pt x="1669901" y="0"/>
                </a:cubicBezTo>
                <a:cubicBezTo>
                  <a:pt x="2579375" y="0"/>
                  <a:pt x="3293499" y="282579"/>
                  <a:pt x="3293499" y="374152"/>
                </a:cubicBezTo>
                <a:cubicBezTo>
                  <a:pt x="3293499" y="465725"/>
                  <a:pt x="2567800" y="748304"/>
                  <a:pt x="1658326" y="748304"/>
                </a:cubicBezTo>
                <a:cubicBezTo>
                  <a:pt x="748852" y="748304"/>
                  <a:pt x="-1926" y="498869"/>
                  <a:pt x="3" y="374152"/>
                </a:cubicBezTo>
                <a:close/>
              </a:path>
              <a:path w="3293499" h="1789447" fill="none" extrusionOk="0">
                <a:moveTo>
                  <a:pt x="3293499" y="374152"/>
                </a:moveTo>
                <a:cubicBezTo>
                  <a:pt x="3293499" y="465725"/>
                  <a:pt x="2544650" y="759878"/>
                  <a:pt x="1635176" y="759878"/>
                </a:cubicBezTo>
                <a:cubicBezTo>
                  <a:pt x="725702" y="759878"/>
                  <a:pt x="3" y="498869"/>
                  <a:pt x="3" y="374152"/>
                </a:cubicBezTo>
                <a:cubicBezTo>
                  <a:pt x="3" y="249435"/>
                  <a:pt x="725702" y="11575"/>
                  <a:pt x="1635176" y="11575"/>
                </a:cubicBezTo>
                <a:cubicBezTo>
                  <a:pt x="2544650" y="11575"/>
                  <a:pt x="3293499" y="282579"/>
                  <a:pt x="3293499" y="374152"/>
                </a:cubicBezTo>
                <a:lnTo>
                  <a:pt x="3293499" y="1368997"/>
                </a:lnTo>
                <a:cubicBezTo>
                  <a:pt x="3293499" y="1460570"/>
                  <a:pt x="2567800" y="1777872"/>
                  <a:pt x="1658326" y="1777872"/>
                </a:cubicBezTo>
                <a:cubicBezTo>
                  <a:pt x="748852" y="1777872"/>
                  <a:pt x="3" y="1460570"/>
                  <a:pt x="3" y="1368997"/>
                </a:cubicBezTo>
                <a:lnTo>
                  <a:pt x="3" y="374152"/>
                </a:lnTo>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ight Brace 9">
            <a:extLst>
              <a:ext uri="{FF2B5EF4-FFF2-40B4-BE49-F238E27FC236}">
                <a16:creationId xmlns:a16="http://schemas.microsoft.com/office/drawing/2014/main" id="{CDA57B3F-B764-41C5-B64B-7607A012F214}"/>
              </a:ext>
              <a:ext uri="{C183D7F6-B498-43B3-948B-1728B52AA6E4}">
                <adec:decorative xmlns:adec="http://schemas.microsoft.com/office/drawing/2017/decorative" val="1"/>
              </a:ext>
            </a:extLst>
          </p:cNvPr>
          <p:cNvSpPr/>
          <p:nvPr/>
        </p:nvSpPr>
        <p:spPr>
          <a:xfrm>
            <a:off x="4433104" y="4421559"/>
            <a:ext cx="486136" cy="1199649"/>
          </a:xfrm>
          <a:prstGeom prst="righ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ight Brace 11">
            <a:extLst>
              <a:ext uri="{FF2B5EF4-FFF2-40B4-BE49-F238E27FC236}">
                <a16:creationId xmlns:a16="http://schemas.microsoft.com/office/drawing/2014/main" id="{7A46444D-B68B-4C93-A424-B9106089F2AE}"/>
              </a:ext>
              <a:ext uri="{C183D7F6-B498-43B3-948B-1728B52AA6E4}">
                <adec:decorative xmlns:adec="http://schemas.microsoft.com/office/drawing/2017/decorative" val="1"/>
              </a:ext>
            </a:extLst>
          </p:cNvPr>
          <p:cNvSpPr/>
          <p:nvPr/>
        </p:nvSpPr>
        <p:spPr>
          <a:xfrm>
            <a:off x="4441785" y="3094561"/>
            <a:ext cx="486136" cy="1199649"/>
          </a:xfrm>
          <a:prstGeom prst="righ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5" name="Diagram 14">
            <a:extLst>
              <a:ext uri="{FF2B5EF4-FFF2-40B4-BE49-F238E27FC236}">
                <a16:creationId xmlns:a16="http://schemas.microsoft.com/office/drawing/2014/main" id="{59F3AF64-D1CC-4E94-9F8B-7F2B2E7A9B5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9173063"/>
              </p:ext>
            </p:extLst>
          </p:nvPr>
        </p:nvGraphicFramePr>
        <p:xfrm>
          <a:off x="5428526" y="3235569"/>
          <a:ext cx="5845214" cy="8831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a:extLst>
              <a:ext uri="{FF2B5EF4-FFF2-40B4-BE49-F238E27FC236}">
                <a16:creationId xmlns:a16="http://schemas.microsoft.com/office/drawing/2014/main" id="{53DAD278-EF3A-42B8-8B45-64D24DCF6FA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264053"/>
              </p:ext>
            </p:extLst>
          </p:nvPr>
        </p:nvGraphicFramePr>
        <p:xfrm>
          <a:off x="5428527" y="4579799"/>
          <a:ext cx="5845213" cy="8831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373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P spid="12" grpId="0" animBg="1"/>
      <p:bldGraphic spid="15" grpId="0">
        <p:bldAsOne/>
      </p:bldGraphic>
      <p:bldGraphic spid="1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E1A4-70D4-46DA-ACA1-D0A17B2FD77F}"/>
              </a:ext>
            </a:extLst>
          </p:cNvPr>
          <p:cNvSpPr>
            <a:spLocks noGrp="1"/>
          </p:cNvSpPr>
          <p:nvPr>
            <p:ph type="title"/>
          </p:nvPr>
        </p:nvSpPr>
        <p:spPr>
          <a:xfrm>
            <a:off x="312661" y="368318"/>
            <a:ext cx="10961077" cy="1325563"/>
          </a:xfrm>
        </p:spPr>
        <p:txBody>
          <a:bodyPr/>
          <a:lstStyle/>
          <a:p>
            <a:r>
              <a:rPr lang="en-US" dirty="0"/>
              <a:t>Old Actual to New Potential Emissions</a:t>
            </a:r>
            <a:r>
              <a:rPr lang="en-US" dirty="0">
                <a:solidFill>
                  <a:schemeClr val="bg1"/>
                </a:solidFill>
              </a:rPr>
              <a:t> (A)</a:t>
            </a:r>
          </a:p>
        </p:txBody>
      </p:sp>
      <p:pic>
        <p:nvPicPr>
          <p:cNvPr id="7" name="Graphic 6" descr="Cylinder outline">
            <a:extLst>
              <a:ext uri="{FF2B5EF4-FFF2-40B4-BE49-F238E27FC236}">
                <a16:creationId xmlns:a16="http://schemas.microsoft.com/office/drawing/2014/main" id="{81FB4431-8301-40F0-A438-FAE463979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224" y="823471"/>
            <a:ext cx="5845215" cy="5845215"/>
          </a:xfrm>
          <a:prstGeom prst="rect">
            <a:avLst/>
          </a:prstGeom>
        </p:spPr>
      </p:pic>
      <p:graphicFrame>
        <p:nvGraphicFramePr>
          <p:cNvPr id="15" name="Diagram 14">
            <a:extLst>
              <a:ext uri="{FF2B5EF4-FFF2-40B4-BE49-F238E27FC236}">
                <a16:creationId xmlns:a16="http://schemas.microsoft.com/office/drawing/2014/main" id="{59F3AF64-D1CC-4E94-9F8B-7F2B2E7A9B5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4332358"/>
              </p:ext>
            </p:extLst>
          </p:nvPr>
        </p:nvGraphicFramePr>
        <p:xfrm>
          <a:off x="5428526" y="3472405"/>
          <a:ext cx="5845214" cy="6463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a:extLst>
              <a:ext uri="{FF2B5EF4-FFF2-40B4-BE49-F238E27FC236}">
                <a16:creationId xmlns:a16="http://schemas.microsoft.com/office/drawing/2014/main" id="{53DAD278-EF3A-42B8-8B45-64D24DCF6FA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4908514"/>
              </p:ext>
            </p:extLst>
          </p:nvPr>
        </p:nvGraphicFramePr>
        <p:xfrm>
          <a:off x="5428525" y="4699321"/>
          <a:ext cx="5845213"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Cylinder 2">
            <a:extLst>
              <a:ext uri="{FF2B5EF4-FFF2-40B4-BE49-F238E27FC236}">
                <a16:creationId xmlns:a16="http://schemas.microsoft.com/office/drawing/2014/main" id="{C8D009EC-CB79-4F0C-AC8A-DE1F0D79A55A}"/>
              </a:ext>
              <a:ext uri="{C183D7F6-B498-43B3-948B-1728B52AA6E4}">
                <adec:decorative xmlns:adec="http://schemas.microsoft.com/office/drawing/2017/decorative" val="1"/>
              </a:ext>
            </a:extLst>
          </p:cNvPr>
          <p:cNvSpPr>
            <a:spLocks/>
          </p:cNvSpPr>
          <p:nvPr/>
        </p:nvSpPr>
        <p:spPr>
          <a:xfrm>
            <a:off x="729200" y="3984997"/>
            <a:ext cx="3293499" cy="1789447"/>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499" h="1789447" stroke="0" extrusionOk="0">
                <a:moveTo>
                  <a:pt x="3" y="374152"/>
                </a:moveTo>
                <a:cubicBezTo>
                  <a:pt x="3" y="465725"/>
                  <a:pt x="737277" y="539959"/>
                  <a:pt x="1646751" y="539959"/>
                </a:cubicBezTo>
                <a:cubicBezTo>
                  <a:pt x="2556225" y="539959"/>
                  <a:pt x="3293499" y="465725"/>
                  <a:pt x="3293499" y="374152"/>
                </a:cubicBezTo>
                <a:lnTo>
                  <a:pt x="3293499" y="1368997"/>
                </a:lnTo>
                <a:cubicBezTo>
                  <a:pt x="3293499" y="1460570"/>
                  <a:pt x="2544650" y="1789447"/>
                  <a:pt x="1635176" y="1789447"/>
                </a:cubicBezTo>
                <a:cubicBezTo>
                  <a:pt x="725702" y="1789447"/>
                  <a:pt x="3" y="1460570"/>
                  <a:pt x="3" y="1368997"/>
                </a:cubicBezTo>
                <a:lnTo>
                  <a:pt x="3" y="374152"/>
                </a:lnTo>
                <a:close/>
              </a:path>
              <a:path w="3293499" h="1789447" fill="lighten" stroke="0" extrusionOk="0">
                <a:moveTo>
                  <a:pt x="3" y="374152"/>
                </a:moveTo>
                <a:cubicBezTo>
                  <a:pt x="1932" y="249435"/>
                  <a:pt x="760427" y="0"/>
                  <a:pt x="1669901" y="0"/>
                </a:cubicBezTo>
                <a:cubicBezTo>
                  <a:pt x="2579375" y="0"/>
                  <a:pt x="3293499" y="282579"/>
                  <a:pt x="3293499" y="374152"/>
                </a:cubicBezTo>
                <a:cubicBezTo>
                  <a:pt x="3293499" y="465725"/>
                  <a:pt x="2567800" y="748304"/>
                  <a:pt x="1658326" y="748304"/>
                </a:cubicBezTo>
                <a:cubicBezTo>
                  <a:pt x="748852" y="748304"/>
                  <a:pt x="-1926" y="498869"/>
                  <a:pt x="3" y="374152"/>
                </a:cubicBezTo>
                <a:close/>
              </a:path>
              <a:path w="3293499" h="1789447" fill="none" extrusionOk="0">
                <a:moveTo>
                  <a:pt x="3293499" y="374152"/>
                </a:moveTo>
                <a:cubicBezTo>
                  <a:pt x="3293499" y="465725"/>
                  <a:pt x="2544650" y="759878"/>
                  <a:pt x="1635176" y="759878"/>
                </a:cubicBezTo>
                <a:cubicBezTo>
                  <a:pt x="725702" y="759878"/>
                  <a:pt x="3" y="498869"/>
                  <a:pt x="3" y="374152"/>
                </a:cubicBezTo>
                <a:cubicBezTo>
                  <a:pt x="3" y="249435"/>
                  <a:pt x="725702" y="11575"/>
                  <a:pt x="1635176" y="11575"/>
                </a:cubicBezTo>
                <a:cubicBezTo>
                  <a:pt x="2544650" y="11575"/>
                  <a:pt x="3293499" y="282579"/>
                  <a:pt x="3293499" y="374152"/>
                </a:cubicBezTo>
                <a:lnTo>
                  <a:pt x="3293499" y="1368997"/>
                </a:lnTo>
                <a:cubicBezTo>
                  <a:pt x="3293499" y="1460570"/>
                  <a:pt x="2567800" y="1777872"/>
                  <a:pt x="1658326" y="1777872"/>
                </a:cubicBezTo>
                <a:cubicBezTo>
                  <a:pt x="748852" y="1777872"/>
                  <a:pt x="3" y="1460570"/>
                  <a:pt x="3" y="1368997"/>
                </a:cubicBezTo>
                <a:lnTo>
                  <a:pt x="3" y="374152"/>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Cylinder 2">
            <a:extLst>
              <a:ext uri="{FF2B5EF4-FFF2-40B4-BE49-F238E27FC236}">
                <a16:creationId xmlns:a16="http://schemas.microsoft.com/office/drawing/2014/main" id="{07AD85BB-5B1F-4A26-9E3C-71166EBC8BC7}"/>
              </a:ext>
              <a:ext uri="{C183D7F6-B498-43B3-948B-1728B52AA6E4}">
                <adec:decorative xmlns:adec="http://schemas.microsoft.com/office/drawing/2017/decorative" val="1"/>
              </a:ext>
            </a:extLst>
          </p:cNvPr>
          <p:cNvSpPr>
            <a:spLocks/>
          </p:cNvSpPr>
          <p:nvPr/>
        </p:nvSpPr>
        <p:spPr>
          <a:xfrm>
            <a:off x="729199" y="2991504"/>
            <a:ext cx="3293499" cy="1789447"/>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499" h="1789447" stroke="0" extrusionOk="0">
                <a:moveTo>
                  <a:pt x="3" y="374152"/>
                </a:moveTo>
                <a:cubicBezTo>
                  <a:pt x="3" y="465725"/>
                  <a:pt x="737277" y="539959"/>
                  <a:pt x="1646751" y="539959"/>
                </a:cubicBezTo>
                <a:cubicBezTo>
                  <a:pt x="2556225" y="539959"/>
                  <a:pt x="3293499" y="465725"/>
                  <a:pt x="3293499" y="374152"/>
                </a:cubicBezTo>
                <a:lnTo>
                  <a:pt x="3293499" y="1368997"/>
                </a:lnTo>
                <a:cubicBezTo>
                  <a:pt x="3293499" y="1460570"/>
                  <a:pt x="2544650" y="1789447"/>
                  <a:pt x="1635176" y="1789447"/>
                </a:cubicBezTo>
                <a:cubicBezTo>
                  <a:pt x="725702" y="1789447"/>
                  <a:pt x="3" y="1460570"/>
                  <a:pt x="3" y="1368997"/>
                </a:cubicBezTo>
                <a:lnTo>
                  <a:pt x="3" y="374152"/>
                </a:lnTo>
                <a:close/>
              </a:path>
              <a:path w="3293499" h="1789447" fill="lighten" stroke="0" extrusionOk="0">
                <a:moveTo>
                  <a:pt x="3" y="374152"/>
                </a:moveTo>
                <a:cubicBezTo>
                  <a:pt x="1932" y="249435"/>
                  <a:pt x="760427" y="0"/>
                  <a:pt x="1669901" y="0"/>
                </a:cubicBezTo>
                <a:cubicBezTo>
                  <a:pt x="2579375" y="0"/>
                  <a:pt x="3293499" y="282579"/>
                  <a:pt x="3293499" y="374152"/>
                </a:cubicBezTo>
                <a:cubicBezTo>
                  <a:pt x="3293499" y="465725"/>
                  <a:pt x="2567800" y="748304"/>
                  <a:pt x="1658326" y="748304"/>
                </a:cubicBezTo>
                <a:cubicBezTo>
                  <a:pt x="748852" y="748304"/>
                  <a:pt x="-1926" y="498869"/>
                  <a:pt x="3" y="374152"/>
                </a:cubicBezTo>
                <a:close/>
              </a:path>
              <a:path w="3293499" h="1789447" fill="none" extrusionOk="0">
                <a:moveTo>
                  <a:pt x="3293499" y="374152"/>
                </a:moveTo>
                <a:cubicBezTo>
                  <a:pt x="3293499" y="465725"/>
                  <a:pt x="2544650" y="759878"/>
                  <a:pt x="1635176" y="759878"/>
                </a:cubicBezTo>
                <a:cubicBezTo>
                  <a:pt x="725702" y="759878"/>
                  <a:pt x="3" y="498869"/>
                  <a:pt x="3" y="374152"/>
                </a:cubicBezTo>
                <a:cubicBezTo>
                  <a:pt x="3" y="249435"/>
                  <a:pt x="725702" y="11575"/>
                  <a:pt x="1635176" y="11575"/>
                </a:cubicBezTo>
                <a:cubicBezTo>
                  <a:pt x="2544650" y="11575"/>
                  <a:pt x="3293499" y="282579"/>
                  <a:pt x="3293499" y="374152"/>
                </a:cubicBezTo>
                <a:lnTo>
                  <a:pt x="3293499" y="1368997"/>
                </a:lnTo>
                <a:cubicBezTo>
                  <a:pt x="3293499" y="1460570"/>
                  <a:pt x="2567800" y="1777872"/>
                  <a:pt x="1658326" y="1777872"/>
                </a:cubicBezTo>
                <a:cubicBezTo>
                  <a:pt x="748852" y="1777872"/>
                  <a:pt x="3" y="1460570"/>
                  <a:pt x="3" y="1368997"/>
                </a:cubicBezTo>
                <a:lnTo>
                  <a:pt x="3" y="374152"/>
                </a:lnTo>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11" name="Diagram 10">
            <a:extLst>
              <a:ext uri="{FF2B5EF4-FFF2-40B4-BE49-F238E27FC236}">
                <a16:creationId xmlns:a16="http://schemas.microsoft.com/office/drawing/2014/main" id="{640AF76F-815E-43A8-8FA2-A199954AA6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812211"/>
              </p:ext>
            </p:extLst>
          </p:nvPr>
        </p:nvGraphicFramePr>
        <p:xfrm>
          <a:off x="5432387" y="5584632"/>
          <a:ext cx="5845213" cy="9587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4" name="Graphic 13" descr="No sign with solid fill">
            <a:extLst>
              <a:ext uri="{FF2B5EF4-FFF2-40B4-BE49-F238E27FC236}">
                <a16:creationId xmlns:a16="http://schemas.microsoft.com/office/drawing/2014/main" id="{E9F1F181-FDA2-44C6-B6C0-11244F3FD8F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77600" y="5628956"/>
            <a:ext cx="914400" cy="914400"/>
          </a:xfrm>
          <a:prstGeom prst="rect">
            <a:avLst/>
          </a:prstGeom>
        </p:spPr>
      </p:pic>
      <p:sp>
        <p:nvSpPr>
          <p:cNvPr id="17" name="Right Brace 16">
            <a:extLst>
              <a:ext uri="{FF2B5EF4-FFF2-40B4-BE49-F238E27FC236}">
                <a16:creationId xmlns:a16="http://schemas.microsoft.com/office/drawing/2014/main" id="{4A5AE6B6-5B25-4231-A79C-3C4853584E0B}"/>
              </a:ext>
              <a:ext uri="{C183D7F6-B498-43B3-948B-1728B52AA6E4}">
                <adec:decorative xmlns:adec="http://schemas.microsoft.com/office/drawing/2017/decorative" val="1"/>
              </a:ext>
            </a:extLst>
          </p:cNvPr>
          <p:cNvSpPr/>
          <p:nvPr/>
        </p:nvSpPr>
        <p:spPr>
          <a:xfrm>
            <a:off x="4724813" y="4419117"/>
            <a:ext cx="486136" cy="1199649"/>
          </a:xfrm>
          <a:prstGeom prst="righ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ight Brace 17">
            <a:extLst>
              <a:ext uri="{FF2B5EF4-FFF2-40B4-BE49-F238E27FC236}">
                <a16:creationId xmlns:a16="http://schemas.microsoft.com/office/drawing/2014/main" id="{3E80DC26-B23D-4EB1-A8D9-CE0EDC49CB5D}"/>
              </a:ext>
              <a:ext uri="{C183D7F6-B498-43B3-948B-1728B52AA6E4}">
                <adec:decorative xmlns:adec="http://schemas.microsoft.com/office/drawing/2017/decorative" val="1"/>
              </a:ext>
            </a:extLst>
          </p:cNvPr>
          <p:cNvSpPr/>
          <p:nvPr/>
        </p:nvSpPr>
        <p:spPr>
          <a:xfrm>
            <a:off x="4267613" y="3075766"/>
            <a:ext cx="486136" cy="2546455"/>
          </a:xfrm>
          <a:prstGeom prst="rightBrace">
            <a:avLst>
              <a:gd name="adj1" fmla="val 8333"/>
              <a:gd name="adj2" fmla="val 26916"/>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550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11"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E1A4-70D4-46DA-ACA1-D0A17B2FD77F}"/>
              </a:ext>
            </a:extLst>
          </p:cNvPr>
          <p:cNvSpPr>
            <a:spLocks noGrp="1"/>
          </p:cNvSpPr>
          <p:nvPr>
            <p:ph type="title"/>
          </p:nvPr>
        </p:nvSpPr>
        <p:spPr>
          <a:xfrm>
            <a:off x="296473" y="448338"/>
            <a:ext cx="10961077" cy="1325563"/>
          </a:xfrm>
        </p:spPr>
        <p:txBody>
          <a:bodyPr/>
          <a:lstStyle/>
          <a:p>
            <a:r>
              <a:rPr lang="en-US" dirty="0"/>
              <a:t>Old Actual to New Potential Emissions</a:t>
            </a:r>
            <a:r>
              <a:rPr lang="en-US" dirty="0">
                <a:solidFill>
                  <a:schemeClr val="bg1"/>
                </a:solidFill>
              </a:rPr>
              <a:t> (B)</a:t>
            </a:r>
          </a:p>
        </p:txBody>
      </p:sp>
      <p:pic>
        <p:nvPicPr>
          <p:cNvPr id="7" name="Graphic 6" descr="Cylinder outline">
            <a:extLst>
              <a:ext uri="{FF2B5EF4-FFF2-40B4-BE49-F238E27FC236}">
                <a16:creationId xmlns:a16="http://schemas.microsoft.com/office/drawing/2014/main" id="{81FB4431-8301-40F0-A438-FAE463979B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224" y="823471"/>
            <a:ext cx="5845215" cy="5845215"/>
          </a:xfrm>
          <a:prstGeom prst="rect">
            <a:avLst/>
          </a:prstGeom>
        </p:spPr>
      </p:pic>
      <p:graphicFrame>
        <p:nvGraphicFramePr>
          <p:cNvPr id="15" name="Diagram 14" descr="New Potential VOC = 8 lb/hr">
            <a:extLst>
              <a:ext uri="{FF2B5EF4-FFF2-40B4-BE49-F238E27FC236}">
                <a16:creationId xmlns:a16="http://schemas.microsoft.com/office/drawing/2014/main" id="{59F3AF64-D1CC-4E94-9F8B-7F2B2E7A9B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6469111"/>
              </p:ext>
            </p:extLst>
          </p:nvPr>
        </p:nvGraphicFramePr>
        <p:xfrm>
          <a:off x="5428524" y="3472405"/>
          <a:ext cx="5845214" cy="6463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descr="Old Actual = 2 lb/hr">
            <a:extLst>
              <a:ext uri="{FF2B5EF4-FFF2-40B4-BE49-F238E27FC236}">
                <a16:creationId xmlns:a16="http://schemas.microsoft.com/office/drawing/2014/main" id="{53DAD278-EF3A-42B8-8B45-64D24DCF6F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72898397"/>
              </p:ext>
            </p:extLst>
          </p:nvPr>
        </p:nvGraphicFramePr>
        <p:xfrm>
          <a:off x="5428523" y="4699321"/>
          <a:ext cx="5845213" cy="6463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Cylinder 2">
            <a:extLst>
              <a:ext uri="{FF2B5EF4-FFF2-40B4-BE49-F238E27FC236}">
                <a16:creationId xmlns:a16="http://schemas.microsoft.com/office/drawing/2014/main" id="{C8D009EC-CB79-4F0C-AC8A-DE1F0D79A55A}"/>
              </a:ext>
              <a:ext uri="{C183D7F6-B498-43B3-948B-1728B52AA6E4}">
                <adec:decorative xmlns:adec="http://schemas.microsoft.com/office/drawing/2017/decorative" val="1"/>
              </a:ext>
            </a:extLst>
          </p:cNvPr>
          <p:cNvSpPr>
            <a:spLocks/>
          </p:cNvSpPr>
          <p:nvPr/>
        </p:nvSpPr>
        <p:spPr>
          <a:xfrm>
            <a:off x="729107" y="4373374"/>
            <a:ext cx="3293591" cy="1434958"/>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23601 w 3293499"/>
              <a:gd name="connsiteY1" fmla="*/ 949796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 name="connsiteX0" fmla="*/ 14 w 3293510"/>
              <a:gd name="connsiteY0" fmla="*/ 374152 h 1789447"/>
              <a:gd name="connsiteX1" fmla="*/ 1646762 w 3293510"/>
              <a:gd name="connsiteY1" fmla="*/ 539959 h 1789447"/>
              <a:gd name="connsiteX2" fmla="*/ 3293510 w 3293510"/>
              <a:gd name="connsiteY2" fmla="*/ 374152 h 1789447"/>
              <a:gd name="connsiteX3" fmla="*/ 3293510 w 3293510"/>
              <a:gd name="connsiteY3" fmla="*/ 1368997 h 1789447"/>
              <a:gd name="connsiteX4" fmla="*/ 1635187 w 3293510"/>
              <a:gd name="connsiteY4" fmla="*/ 1789447 h 1789447"/>
              <a:gd name="connsiteX5" fmla="*/ 14 w 3293510"/>
              <a:gd name="connsiteY5" fmla="*/ 1368997 h 1789447"/>
              <a:gd name="connsiteX6" fmla="*/ 14 w 3293510"/>
              <a:gd name="connsiteY6" fmla="*/ 374152 h 1789447"/>
              <a:gd name="connsiteX0" fmla="*/ 14 w 3293510"/>
              <a:gd name="connsiteY0" fmla="*/ 374152 h 1789447"/>
              <a:gd name="connsiteX1" fmla="*/ 1669912 w 3293510"/>
              <a:gd name="connsiteY1" fmla="*/ 0 h 1789447"/>
              <a:gd name="connsiteX2" fmla="*/ 3293510 w 3293510"/>
              <a:gd name="connsiteY2" fmla="*/ 374152 h 1789447"/>
              <a:gd name="connsiteX3" fmla="*/ 1646762 w 3293510"/>
              <a:gd name="connsiteY3" fmla="*/ 955489 h 1789447"/>
              <a:gd name="connsiteX4" fmla="*/ 14 w 3293510"/>
              <a:gd name="connsiteY4" fmla="*/ 374152 h 1789447"/>
              <a:gd name="connsiteX0" fmla="*/ 3293510 w 3293510"/>
              <a:gd name="connsiteY0" fmla="*/ 374152 h 1789447"/>
              <a:gd name="connsiteX1" fmla="*/ 1623612 w 3293510"/>
              <a:gd name="connsiteY1" fmla="*/ 949796 h 1789447"/>
              <a:gd name="connsiteX2" fmla="*/ 14 w 3293510"/>
              <a:gd name="connsiteY2" fmla="*/ 374152 h 1789447"/>
              <a:gd name="connsiteX3" fmla="*/ 1635187 w 3293510"/>
              <a:gd name="connsiteY3" fmla="*/ 11575 h 1789447"/>
              <a:gd name="connsiteX4" fmla="*/ 3293510 w 3293510"/>
              <a:gd name="connsiteY4" fmla="*/ 374152 h 1789447"/>
              <a:gd name="connsiteX5" fmla="*/ 3293510 w 3293510"/>
              <a:gd name="connsiteY5" fmla="*/ 1368997 h 1789447"/>
              <a:gd name="connsiteX6" fmla="*/ 1658337 w 3293510"/>
              <a:gd name="connsiteY6" fmla="*/ 1777872 h 1789447"/>
              <a:gd name="connsiteX7" fmla="*/ 14 w 3293510"/>
              <a:gd name="connsiteY7" fmla="*/ 1368997 h 1789447"/>
              <a:gd name="connsiteX8" fmla="*/ 14 w 3293510"/>
              <a:gd name="connsiteY8" fmla="*/ 374152 h 1789447"/>
              <a:gd name="connsiteX0" fmla="*/ 95 w 3293591"/>
              <a:gd name="connsiteY0" fmla="*/ 517964 h 1933259"/>
              <a:gd name="connsiteX1" fmla="*/ 1646843 w 3293591"/>
              <a:gd name="connsiteY1" fmla="*/ 683771 h 1933259"/>
              <a:gd name="connsiteX2" fmla="*/ 3293591 w 3293591"/>
              <a:gd name="connsiteY2" fmla="*/ 517964 h 1933259"/>
              <a:gd name="connsiteX3" fmla="*/ 3293591 w 3293591"/>
              <a:gd name="connsiteY3" fmla="*/ 1512809 h 1933259"/>
              <a:gd name="connsiteX4" fmla="*/ 1635268 w 3293591"/>
              <a:gd name="connsiteY4" fmla="*/ 1933259 h 1933259"/>
              <a:gd name="connsiteX5" fmla="*/ 95 w 3293591"/>
              <a:gd name="connsiteY5" fmla="*/ 1512809 h 1933259"/>
              <a:gd name="connsiteX6" fmla="*/ 95 w 3293591"/>
              <a:gd name="connsiteY6" fmla="*/ 517964 h 1933259"/>
              <a:gd name="connsiteX0" fmla="*/ 95 w 3293591"/>
              <a:gd name="connsiteY0" fmla="*/ 517964 h 1933259"/>
              <a:gd name="connsiteX1" fmla="*/ 1669993 w 3293591"/>
              <a:gd name="connsiteY1" fmla="*/ 143812 h 1933259"/>
              <a:gd name="connsiteX2" fmla="*/ 3293591 w 3293591"/>
              <a:gd name="connsiteY2" fmla="*/ 517964 h 1933259"/>
              <a:gd name="connsiteX3" fmla="*/ 1646843 w 3293591"/>
              <a:gd name="connsiteY3" fmla="*/ 1099301 h 1933259"/>
              <a:gd name="connsiteX4" fmla="*/ 95 w 3293591"/>
              <a:gd name="connsiteY4" fmla="*/ 517964 h 1933259"/>
              <a:gd name="connsiteX0" fmla="*/ 3293591 w 3293591"/>
              <a:gd name="connsiteY0" fmla="*/ 517964 h 1933259"/>
              <a:gd name="connsiteX1" fmla="*/ 1623693 w 3293591"/>
              <a:gd name="connsiteY1" fmla="*/ 1093608 h 1933259"/>
              <a:gd name="connsiteX2" fmla="*/ 95 w 3293591"/>
              <a:gd name="connsiteY2" fmla="*/ 517964 h 1933259"/>
              <a:gd name="connsiteX3" fmla="*/ 1681567 w 3293591"/>
              <a:gd name="connsiteY3" fmla="*/ 0 h 1933259"/>
              <a:gd name="connsiteX4" fmla="*/ 3293591 w 3293591"/>
              <a:gd name="connsiteY4" fmla="*/ 517964 h 1933259"/>
              <a:gd name="connsiteX5" fmla="*/ 3293591 w 3293591"/>
              <a:gd name="connsiteY5" fmla="*/ 1512809 h 1933259"/>
              <a:gd name="connsiteX6" fmla="*/ 1658418 w 3293591"/>
              <a:gd name="connsiteY6" fmla="*/ 1921684 h 1933259"/>
              <a:gd name="connsiteX7" fmla="*/ 95 w 3293591"/>
              <a:gd name="connsiteY7" fmla="*/ 1512809 h 1933259"/>
              <a:gd name="connsiteX8" fmla="*/ 95 w 3293591"/>
              <a:gd name="connsiteY8" fmla="*/ 517964 h 1933259"/>
              <a:gd name="connsiteX0" fmla="*/ 95 w 3293591"/>
              <a:gd name="connsiteY0" fmla="*/ 517964 h 1933259"/>
              <a:gd name="connsiteX1" fmla="*/ 1646843 w 3293591"/>
              <a:gd name="connsiteY1" fmla="*/ 683771 h 1933259"/>
              <a:gd name="connsiteX2" fmla="*/ 3293591 w 3293591"/>
              <a:gd name="connsiteY2" fmla="*/ 517964 h 1933259"/>
              <a:gd name="connsiteX3" fmla="*/ 3293591 w 3293591"/>
              <a:gd name="connsiteY3" fmla="*/ 1512809 h 1933259"/>
              <a:gd name="connsiteX4" fmla="*/ 1635268 w 3293591"/>
              <a:gd name="connsiteY4" fmla="*/ 1933259 h 1933259"/>
              <a:gd name="connsiteX5" fmla="*/ 95 w 3293591"/>
              <a:gd name="connsiteY5" fmla="*/ 1512809 h 1933259"/>
              <a:gd name="connsiteX6" fmla="*/ 95 w 3293591"/>
              <a:gd name="connsiteY6" fmla="*/ 517964 h 1933259"/>
              <a:gd name="connsiteX0" fmla="*/ 95 w 3293591"/>
              <a:gd name="connsiteY0" fmla="*/ 517964 h 1933259"/>
              <a:gd name="connsiteX1" fmla="*/ 1669993 w 3293591"/>
              <a:gd name="connsiteY1" fmla="*/ 22956 h 1933259"/>
              <a:gd name="connsiteX2" fmla="*/ 3293591 w 3293591"/>
              <a:gd name="connsiteY2" fmla="*/ 517964 h 1933259"/>
              <a:gd name="connsiteX3" fmla="*/ 1646843 w 3293591"/>
              <a:gd name="connsiteY3" fmla="*/ 1099301 h 1933259"/>
              <a:gd name="connsiteX4" fmla="*/ 95 w 3293591"/>
              <a:gd name="connsiteY4" fmla="*/ 517964 h 1933259"/>
              <a:gd name="connsiteX0" fmla="*/ 3293591 w 3293591"/>
              <a:gd name="connsiteY0" fmla="*/ 517964 h 1933259"/>
              <a:gd name="connsiteX1" fmla="*/ 1623693 w 3293591"/>
              <a:gd name="connsiteY1" fmla="*/ 1093608 h 1933259"/>
              <a:gd name="connsiteX2" fmla="*/ 95 w 3293591"/>
              <a:gd name="connsiteY2" fmla="*/ 517964 h 1933259"/>
              <a:gd name="connsiteX3" fmla="*/ 1681567 w 3293591"/>
              <a:gd name="connsiteY3" fmla="*/ 0 h 1933259"/>
              <a:gd name="connsiteX4" fmla="*/ 3293591 w 3293591"/>
              <a:gd name="connsiteY4" fmla="*/ 517964 h 1933259"/>
              <a:gd name="connsiteX5" fmla="*/ 3293591 w 3293591"/>
              <a:gd name="connsiteY5" fmla="*/ 1512809 h 1933259"/>
              <a:gd name="connsiteX6" fmla="*/ 1658418 w 3293591"/>
              <a:gd name="connsiteY6" fmla="*/ 1921684 h 1933259"/>
              <a:gd name="connsiteX7" fmla="*/ 95 w 3293591"/>
              <a:gd name="connsiteY7" fmla="*/ 1512809 h 1933259"/>
              <a:gd name="connsiteX8" fmla="*/ 95 w 3293591"/>
              <a:gd name="connsiteY8" fmla="*/ 517964 h 1933259"/>
              <a:gd name="connsiteX0" fmla="*/ 95 w 3293591"/>
              <a:gd name="connsiteY0" fmla="*/ 517964 h 2077071"/>
              <a:gd name="connsiteX1" fmla="*/ 1646843 w 3293591"/>
              <a:gd name="connsiteY1" fmla="*/ 683771 h 2077071"/>
              <a:gd name="connsiteX2" fmla="*/ 3293591 w 3293591"/>
              <a:gd name="connsiteY2" fmla="*/ 517964 h 2077071"/>
              <a:gd name="connsiteX3" fmla="*/ 3293591 w 3293591"/>
              <a:gd name="connsiteY3" fmla="*/ 1512809 h 2077071"/>
              <a:gd name="connsiteX4" fmla="*/ 1635268 w 3293591"/>
              <a:gd name="connsiteY4" fmla="*/ 1933259 h 2077071"/>
              <a:gd name="connsiteX5" fmla="*/ 95 w 3293591"/>
              <a:gd name="connsiteY5" fmla="*/ 1512809 h 2077071"/>
              <a:gd name="connsiteX6" fmla="*/ 95 w 3293591"/>
              <a:gd name="connsiteY6" fmla="*/ 517964 h 2077071"/>
              <a:gd name="connsiteX0" fmla="*/ 95 w 3293591"/>
              <a:gd name="connsiteY0" fmla="*/ 517964 h 2077071"/>
              <a:gd name="connsiteX1" fmla="*/ 1669993 w 3293591"/>
              <a:gd name="connsiteY1" fmla="*/ 22956 h 2077071"/>
              <a:gd name="connsiteX2" fmla="*/ 3293591 w 3293591"/>
              <a:gd name="connsiteY2" fmla="*/ 517964 h 2077071"/>
              <a:gd name="connsiteX3" fmla="*/ 1646843 w 3293591"/>
              <a:gd name="connsiteY3" fmla="*/ 1099301 h 2077071"/>
              <a:gd name="connsiteX4" fmla="*/ 95 w 3293591"/>
              <a:gd name="connsiteY4" fmla="*/ 517964 h 2077071"/>
              <a:gd name="connsiteX0" fmla="*/ 3293591 w 3293591"/>
              <a:gd name="connsiteY0" fmla="*/ 517964 h 2077071"/>
              <a:gd name="connsiteX1" fmla="*/ 1623693 w 3293591"/>
              <a:gd name="connsiteY1" fmla="*/ 1093608 h 2077071"/>
              <a:gd name="connsiteX2" fmla="*/ 95 w 3293591"/>
              <a:gd name="connsiteY2" fmla="*/ 517964 h 2077071"/>
              <a:gd name="connsiteX3" fmla="*/ 1681567 w 3293591"/>
              <a:gd name="connsiteY3" fmla="*/ 0 h 2077071"/>
              <a:gd name="connsiteX4" fmla="*/ 3293591 w 3293591"/>
              <a:gd name="connsiteY4" fmla="*/ 517964 h 2077071"/>
              <a:gd name="connsiteX5" fmla="*/ 3293591 w 3293591"/>
              <a:gd name="connsiteY5" fmla="*/ 1512809 h 2077071"/>
              <a:gd name="connsiteX6" fmla="*/ 1658418 w 3293591"/>
              <a:gd name="connsiteY6" fmla="*/ 2077071 h 2077071"/>
              <a:gd name="connsiteX7" fmla="*/ 95 w 3293591"/>
              <a:gd name="connsiteY7" fmla="*/ 1512809 h 2077071"/>
              <a:gd name="connsiteX8" fmla="*/ 95 w 3293591"/>
              <a:gd name="connsiteY8" fmla="*/ 517964 h 2077071"/>
              <a:gd name="connsiteX0" fmla="*/ 95 w 3293591"/>
              <a:gd name="connsiteY0" fmla="*/ 517964 h 2140443"/>
              <a:gd name="connsiteX1" fmla="*/ 1646843 w 3293591"/>
              <a:gd name="connsiteY1" fmla="*/ 683771 h 2140443"/>
              <a:gd name="connsiteX2" fmla="*/ 3293591 w 3293591"/>
              <a:gd name="connsiteY2" fmla="*/ 517964 h 2140443"/>
              <a:gd name="connsiteX3" fmla="*/ 3293591 w 3293591"/>
              <a:gd name="connsiteY3" fmla="*/ 1512809 h 2140443"/>
              <a:gd name="connsiteX4" fmla="*/ 1612118 w 3293591"/>
              <a:gd name="connsiteY4" fmla="*/ 2140443 h 2140443"/>
              <a:gd name="connsiteX5" fmla="*/ 95 w 3293591"/>
              <a:gd name="connsiteY5" fmla="*/ 1512809 h 2140443"/>
              <a:gd name="connsiteX6" fmla="*/ 95 w 3293591"/>
              <a:gd name="connsiteY6" fmla="*/ 517964 h 2140443"/>
              <a:gd name="connsiteX0" fmla="*/ 95 w 3293591"/>
              <a:gd name="connsiteY0" fmla="*/ 517964 h 2140443"/>
              <a:gd name="connsiteX1" fmla="*/ 1669993 w 3293591"/>
              <a:gd name="connsiteY1" fmla="*/ 22956 h 2140443"/>
              <a:gd name="connsiteX2" fmla="*/ 3293591 w 3293591"/>
              <a:gd name="connsiteY2" fmla="*/ 517964 h 2140443"/>
              <a:gd name="connsiteX3" fmla="*/ 1646843 w 3293591"/>
              <a:gd name="connsiteY3" fmla="*/ 1099301 h 2140443"/>
              <a:gd name="connsiteX4" fmla="*/ 95 w 3293591"/>
              <a:gd name="connsiteY4" fmla="*/ 517964 h 2140443"/>
              <a:gd name="connsiteX0" fmla="*/ 3293591 w 3293591"/>
              <a:gd name="connsiteY0" fmla="*/ 517964 h 2140443"/>
              <a:gd name="connsiteX1" fmla="*/ 1623693 w 3293591"/>
              <a:gd name="connsiteY1" fmla="*/ 1093608 h 2140443"/>
              <a:gd name="connsiteX2" fmla="*/ 95 w 3293591"/>
              <a:gd name="connsiteY2" fmla="*/ 517964 h 2140443"/>
              <a:gd name="connsiteX3" fmla="*/ 1681567 w 3293591"/>
              <a:gd name="connsiteY3" fmla="*/ 0 h 2140443"/>
              <a:gd name="connsiteX4" fmla="*/ 3293591 w 3293591"/>
              <a:gd name="connsiteY4" fmla="*/ 517964 h 2140443"/>
              <a:gd name="connsiteX5" fmla="*/ 3293591 w 3293591"/>
              <a:gd name="connsiteY5" fmla="*/ 1512809 h 2140443"/>
              <a:gd name="connsiteX6" fmla="*/ 1658418 w 3293591"/>
              <a:gd name="connsiteY6" fmla="*/ 2077071 h 2140443"/>
              <a:gd name="connsiteX7" fmla="*/ 95 w 3293591"/>
              <a:gd name="connsiteY7" fmla="*/ 1512809 h 2140443"/>
              <a:gd name="connsiteX8" fmla="*/ 95 w 3293591"/>
              <a:gd name="connsiteY8" fmla="*/ 517964 h 21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591" h="2140443" stroke="0" extrusionOk="0">
                <a:moveTo>
                  <a:pt x="95" y="517964"/>
                </a:moveTo>
                <a:cubicBezTo>
                  <a:pt x="95" y="609537"/>
                  <a:pt x="737369" y="683771"/>
                  <a:pt x="1646843" y="683771"/>
                </a:cubicBezTo>
                <a:cubicBezTo>
                  <a:pt x="2556317" y="683771"/>
                  <a:pt x="3293591" y="609537"/>
                  <a:pt x="3293591" y="517964"/>
                </a:cubicBezTo>
                <a:lnTo>
                  <a:pt x="3293591" y="1512809"/>
                </a:lnTo>
                <a:cubicBezTo>
                  <a:pt x="3293591" y="1604382"/>
                  <a:pt x="2521592" y="2140443"/>
                  <a:pt x="1612118" y="2140443"/>
                </a:cubicBezTo>
                <a:cubicBezTo>
                  <a:pt x="702644" y="2140443"/>
                  <a:pt x="95" y="1604382"/>
                  <a:pt x="95" y="1512809"/>
                </a:cubicBezTo>
                <a:lnTo>
                  <a:pt x="95" y="517964"/>
                </a:lnTo>
                <a:close/>
              </a:path>
              <a:path w="3293591" h="2140443" fill="lighten" stroke="0" extrusionOk="0">
                <a:moveTo>
                  <a:pt x="95" y="517964"/>
                </a:moveTo>
                <a:cubicBezTo>
                  <a:pt x="3953" y="338573"/>
                  <a:pt x="760519" y="22956"/>
                  <a:pt x="1669993" y="22956"/>
                </a:cubicBezTo>
                <a:cubicBezTo>
                  <a:pt x="2579467" y="22956"/>
                  <a:pt x="3293591" y="426391"/>
                  <a:pt x="3293591" y="517964"/>
                </a:cubicBezTo>
                <a:cubicBezTo>
                  <a:pt x="3293591" y="609537"/>
                  <a:pt x="2556317" y="1099301"/>
                  <a:pt x="1646843" y="1099301"/>
                </a:cubicBezTo>
                <a:cubicBezTo>
                  <a:pt x="737369" y="1099301"/>
                  <a:pt x="-3763" y="697355"/>
                  <a:pt x="95" y="517964"/>
                </a:cubicBezTo>
                <a:close/>
              </a:path>
              <a:path w="3293591" h="2140443" fill="none" extrusionOk="0">
                <a:moveTo>
                  <a:pt x="3293591" y="517964"/>
                </a:moveTo>
                <a:cubicBezTo>
                  <a:pt x="3293591" y="609537"/>
                  <a:pt x="2533167" y="1093608"/>
                  <a:pt x="1623693" y="1093608"/>
                </a:cubicBezTo>
                <a:cubicBezTo>
                  <a:pt x="714219" y="1093608"/>
                  <a:pt x="-9551" y="700232"/>
                  <a:pt x="95" y="517964"/>
                </a:cubicBezTo>
                <a:cubicBezTo>
                  <a:pt x="9741" y="335696"/>
                  <a:pt x="772093" y="0"/>
                  <a:pt x="1681567" y="0"/>
                </a:cubicBezTo>
                <a:cubicBezTo>
                  <a:pt x="2591041" y="0"/>
                  <a:pt x="3293591" y="426391"/>
                  <a:pt x="3293591" y="517964"/>
                </a:cubicBezTo>
                <a:lnTo>
                  <a:pt x="3293591" y="1512809"/>
                </a:lnTo>
                <a:cubicBezTo>
                  <a:pt x="3293591" y="1604382"/>
                  <a:pt x="2567892" y="2077071"/>
                  <a:pt x="1658418" y="2077071"/>
                </a:cubicBezTo>
                <a:cubicBezTo>
                  <a:pt x="748944" y="2077071"/>
                  <a:pt x="95" y="1604382"/>
                  <a:pt x="95" y="1512809"/>
                </a:cubicBezTo>
                <a:lnTo>
                  <a:pt x="95" y="517964"/>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Cylinder 2">
            <a:extLst>
              <a:ext uri="{FF2B5EF4-FFF2-40B4-BE49-F238E27FC236}">
                <a16:creationId xmlns:a16="http://schemas.microsoft.com/office/drawing/2014/main" id="{07AD85BB-5B1F-4A26-9E3C-71166EBC8BC7}"/>
              </a:ext>
              <a:ext uri="{C183D7F6-B498-43B3-948B-1728B52AA6E4}">
                <adec:decorative xmlns:adec="http://schemas.microsoft.com/office/drawing/2017/decorative" val="1"/>
              </a:ext>
            </a:extLst>
          </p:cNvPr>
          <p:cNvSpPr>
            <a:spLocks/>
          </p:cNvSpPr>
          <p:nvPr/>
        </p:nvSpPr>
        <p:spPr>
          <a:xfrm>
            <a:off x="729168" y="2963119"/>
            <a:ext cx="3293530" cy="2187615"/>
          </a:xfrm>
          <a:custGeom>
            <a:avLst/>
            <a:gdLst>
              <a:gd name="connsiteX0" fmla="*/ 0 w 3293496"/>
              <a:gd name="connsiteY0" fmla="*/ 165807 h 1326459"/>
              <a:gd name="connsiteX1" fmla="*/ 1646748 w 3293496"/>
              <a:gd name="connsiteY1" fmla="*/ 331614 h 1326459"/>
              <a:gd name="connsiteX2" fmla="*/ 3293496 w 3293496"/>
              <a:gd name="connsiteY2" fmla="*/ 165807 h 1326459"/>
              <a:gd name="connsiteX3" fmla="*/ 3293496 w 3293496"/>
              <a:gd name="connsiteY3" fmla="*/ 1160652 h 1326459"/>
              <a:gd name="connsiteX4" fmla="*/ 1646748 w 3293496"/>
              <a:gd name="connsiteY4" fmla="*/ 1326459 h 1326459"/>
              <a:gd name="connsiteX5" fmla="*/ 0 w 3293496"/>
              <a:gd name="connsiteY5" fmla="*/ 1160652 h 1326459"/>
              <a:gd name="connsiteX6" fmla="*/ 0 w 3293496"/>
              <a:gd name="connsiteY6" fmla="*/ 165807 h 1326459"/>
              <a:gd name="connsiteX0" fmla="*/ 0 w 3293496"/>
              <a:gd name="connsiteY0" fmla="*/ 165807 h 1326459"/>
              <a:gd name="connsiteX1" fmla="*/ 1646748 w 3293496"/>
              <a:gd name="connsiteY1" fmla="*/ 0 h 1326459"/>
              <a:gd name="connsiteX2" fmla="*/ 3293496 w 3293496"/>
              <a:gd name="connsiteY2" fmla="*/ 165807 h 1326459"/>
              <a:gd name="connsiteX3" fmla="*/ 1646748 w 3293496"/>
              <a:gd name="connsiteY3" fmla="*/ 331614 h 1326459"/>
              <a:gd name="connsiteX4" fmla="*/ 0 w 3293496"/>
              <a:gd name="connsiteY4" fmla="*/ 165807 h 1326459"/>
              <a:gd name="connsiteX0" fmla="*/ 3293496 w 3293496"/>
              <a:gd name="connsiteY0" fmla="*/ 165807 h 1326459"/>
              <a:gd name="connsiteX1" fmla="*/ 1646748 w 3293496"/>
              <a:gd name="connsiteY1" fmla="*/ 331614 h 1326459"/>
              <a:gd name="connsiteX2" fmla="*/ 0 w 3293496"/>
              <a:gd name="connsiteY2" fmla="*/ 165807 h 1326459"/>
              <a:gd name="connsiteX3" fmla="*/ 1646748 w 3293496"/>
              <a:gd name="connsiteY3" fmla="*/ 0 h 1326459"/>
              <a:gd name="connsiteX4" fmla="*/ 3293496 w 3293496"/>
              <a:gd name="connsiteY4" fmla="*/ 165807 h 1326459"/>
              <a:gd name="connsiteX5" fmla="*/ 3293496 w 3293496"/>
              <a:gd name="connsiteY5" fmla="*/ 1160652 h 1326459"/>
              <a:gd name="connsiteX6" fmla="*/ 1646748 w 3293496"/>
              <a:gd name="connsiteY6" fmla="*/ 1326459 h 1326459"/>
              <a:gd name="connsiteX7" fmla="*/ 0 w 3293496"/>
              <a:gd name="connsiteY7" fmla="*/ 1160652 h 1326459"/>
              <a:gd name="connsiteX8" fmla="*/ 0 w 3293496"/>
              <a:gd name="connsiteY8" fmla="*/ 165807 h 1326459"/>
              <a:gd name="connsiteX0" fmla="*/ 0 w 3293496"/>
              <a:gd name="connsiteY0" fmla="*/ 165807 h 1569527"/>
              <a:gd name="connsiteX1" fmla="*/ 1646748 w 3293496"/>
              <a:gd name="connsiteY1" fmla="*/ 331614 h 1569527"/>
              <a:gd name="connsiteX2" fmla="*/ 3293496 w 3293496"/>
              <a:gd name="connsiteY2" fmla="*/ 165807 h 1569527"/>
              <a:gd name="connsiteX3" fmla="*/ 3293496 w 3293496"/>
              <a:gd name="connsiteY3" fmla="*/ 1160652 h 1569527"/>
              <a:gd name="connsiteX4" fmla="*/ 1646748 w 3293496"/>
              <a:gd name="connsiteY4" fmla="*/ 1326459 h 1569527"/>
              <a:gd name="connsiteX5" fmla="*/ 0 w 3293496"/>
              <a:gd name="connsiteY5" fmla="*/ 1160652 h 1569527"/>
              <a:gd name="connsiteX6" fmla="*/ 0 w 3293496"/>
              <a:gd name="connsiteY6" fmla="*/ 165807 h 1569527"/>
              <a:gd name="connsiteX0" fmla="*/ 0 w 3293496"/>
              <a:gd name="connsiteY0" fmla="*/ 165807 h 1569527"/>
              <a:gd name="connsiteX1" fmla="*/ 1646748 w 3293496"/>
              <a:gd name="connsiteY1" fmla="*/ 0 h 1569527"/>
              <a:gd name="connsiteX2" fmla="*/ 3293496 w 3293496"/>
              <a:gd name="connsiteY2" fmla="*/ 165807 h 1569527"/>
              <a:gd name="connsiteX3" fmla="*/ 1646748 w 3293496"/>
              <a:gd name="connsiteY3" fmla="*/ 331614 h 1569527"/>
              <a:gd name="connsiteX4" fmla="*/ 0 w 3293496"/>
              <a:gd name="connsiteY4" fmla="*/ 165807 h 1569527"/>
              <a:gd name="connsiteX0" fmla="*/ 3293496 w 3293496"/>
              <a:gd name="connsiteY0" fmla="*/ 165807 h 1569527"/>
              <a:gd name="connsiteX1" fmla="*/ 1646748 w 3293496"/>
              <a:gd name="connsiteY1" fmla="*/ 331614 h 1569527"/>
              <a:gd name="connsiteX2" fmla="*/ 0 w 3293496"/>
              <a:gd name="connsiteY2" fmla="*/ 165807 h 1569527"/>
              <a:gd name="connsiteX3" fmla="*/ 1646748 w 3293496"/>
              <a:gd name="connsiteY3" fmla="*/ 0 h 1569527"/>
              <a:gd name="connsiteX4" fmla="*/ 3293496 w 3293496"/>
              <a:gd name="connsiteY4" fmla="*/ 165807 h 1569527"/>
              <a:gd name="connsiteX5" fmla="*/ 3293496 w 3293496"/>
              <a:gd name="connsiteY5" fmla="*/ 1160652 h 1569527"/>
              <a:gd name="connsiteX6" fmla="*/ 1658323 w 3293496"/>
              <a:gd name="connsiteY6" fmla="*/ 1569527 h 1569527"/>
              <a:gd name="connsiteX7" fmla="*/ 0 w 3293496"/>
              <a:gd name="connsiteY7" fmla="*/ 1160652 h 1569527"/>
              <a:gd name="connsiteX8" fmla="*/ 0 w 3293496"/>
              <a:gd name="connsiteY8" fmla="*/ 165807 h 1569527"/>
              <a:gd name="connsiteX0" fmla="*/ 0 w 3293496"/>
              <a:gd name="connsiteY0" fmla="*/ 165807 h 1581102"/>
              <a:gd name="connsiteX1" fmla="*/ 1646748 w 3293496"/>
              <a:gd name="connsiteY1" fmla="*/ 331614 h 1581102"/>
              <a:gd name="connsiteX2" fmla="*/ 3293496 w 3293496"/>
              <a:gd name="connsiteY2" fmla="*/ 165807 h 1581102"/>
              <a:gd name="connsiteX3" fmla="*/ 3293496 w 3293496"/>
              <a:gd name="connsiteY3" fmla="*/ 1160652 h 1581102"/>
              <a:gd name="connsiteX4" fmla="*/ 1635173 w 3293496"/>
              <a:gd name="connsiteY4" fmla="*/ 1581102 h 1581102"/>
              <a:gd name="connsiteX5" fmla="*/ 0 w 3293496"/>
              <a:gd name="connsiteY5" fmla="*/ 1160652 h 1581102"/>
              <a:gd name="connsiteX6" fmla="*/ 0 w 3293496"/>
              <a:gd name="connsiteY6" fmla="*/ 165807 h 1581102"/>
              <a:gd name="connsiteX0" fmla="*/ 0 w 3293496"/>
              <a:gd name="connsiteY0" fmla="*/ 165807 h 1581102"/>
              <a:gd name="connsiteX1" fmla="*/ 1646748 w 3293496"/>
              <a:gd name="connsiteY1" fmla="*/ 0 h 1581102"/>
              <a:gd name="connsiteX2" fmla="*/ 3293496 w 3293496"/>
              <a:gd name="connsiteY2" fmla="*/ 165807 h 1581102"/>
              <a:gd name="connsiteX3" fmla="*/ 1646748 w 3293496"/>
              <a:gd name="connsiteY3" fmla="*/ 331614 h 1581102"/>
              <a:gd name="connsiteX4" fmla="*/ 0 w 3293496"/>
              <a:gd name="connsiteY4" fmla="*/ 165807 h 1581102"/>
              <a:gd name="connsiteX0" fmla="*/ 3293496 w 3293496"/>
              <a:gd name="connsiteY0" fmla="*/ 165807 h 1581102"/>
              <a:gd name="connsiteX1" fmla="*/ 1646748 w 3293496"/>
              <a:gd name="connsiteY1" fmla="*/ 331614 h 1581102"/>
              <a:gd name="connsiteX2" fmla="*/ 0 w 3293496"/>
              <a:gd name="connsiteY2" fmla="*/ 165807 h 1581102"/>
              <a:gd name="connsiteX3" fmla="*/ 1646748 w 3293496"/>
              <a:gd name="connsiteY3" fmla="*/ 0 h 1581102"/>
              <a:gd name="connsiteX4" fmla="*/ 3293496 w 3293496"/>
              <a:gd name="connsiteY4" fmla="*/ 165807 h 1581102"/>
              <a:gd name="connsiteX5" fmla="*/ 3293496 w 3293496"/>
              <a:gd name="connsiteY5" fmla="*/ 1160652 h 1581102"/>
              <a:gd name="connsiteX6" fmla="*/ 1658323 w 3293496"/>
              <a:gd name="connsiteY6" fmla="*/ 1569527 h 1581102"/>
              <a:gd name="connsiteX7" fmla="*/ 0 w 3293496"/>
              <a:gd name="connsiteY7" fmla="*/ 1160652 h 1581102"/>
              <a:gd name="connsiteX8" fmla="*/ 0 w 3293496"/>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46751 w 3293499"/>
              <a:gd name="connsiteY3" fmla="*/ 331614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165807 h 1581102"/>
              <a:gd name="connsiteX1" fmla="*/ 1646751 w 3293499"/>
              <a:gd name="connsiteY1" fmla="*/ 331614 h 1581102"/>
              <a:gd name="connsiteX2" fmla="*/ 3293499 w 3293499"/>
              <a:gd name="connsiteY2" fmla="*/ 165807 h 1581102"/>
              <a:gd name="connsiteX3" fmla="*/ 3293499 w 3293499"/>
              <a:gd name="connsiteY3" fmla="*/ 1160652 h 1581102"/>
              <a:gd name="connsiteX4" fmla="*/ 1635176 w 3293499"/>
              <a:gd name="connsiteY4" fmla="*/ 1581102 h 1581102"/>
              <a:gd name="connsiteX5" fmla="*/ 3 w 3293499"/>
              <a:gd name="connsiteY5" fmla="*/ 1160652 h 1581102"/>
              <a:gd name="connsiteX6" fmla="*/ 3 w 3293499"/>
              <a:gd name="connsiteY6" fmla="*/ 165807 h 1581102"/>
              <a:gd name="connsiteX0" fmla="*/ 3 w 3293499"/>
              <a:gd name="connsiteY0" fmla="*/ 165807 h 1581102"/>
              <a:gd name="connsiteX1" fmla="*/ 1646751 w 3293499"/>
              <a:gd name="connsiteY1" fmla="*/ 0 h 1581102"/>
              <a:gd name="connsiteX2" fmla="*/ 3293499 w 3293499"/>
              <a:gd name="connsiteY2" fmla="*/ 165807 h 1581102"/>
              <a:gd name="connsiteX3" fmla="*/ 1658326 w 3293499"/>
              <a:gd name="connsiteY3" fmla="*/ 539959 h 1581102"/>
              <a:gd name="connsiteX4" fmla="*/ 3 w 3293499"/>
              <a:gd name="connsiteY4" fmla="*/ 165807 h 1581102"/>
              <a:gd name="connsiteX0" fmla="*/ 3293499 w 3293499"/>
              <a:gd name="connsiteY0" fmla="*/ 165807 h 1581102"/>
              <a:gd name="connsiteX1" fmla="*/ 1635176 w 3293499"/>
              <a:gd name="connsiteY1" fmla="*/ 551533 h 1581102"/>
              <a:gd name="connsiteX2" fmla="*/ 3 w 3293499"/>
              <a:gd name="connsiteY2" fmla="*/ 165807 h 1581102"/>
              <a:gd name="connsiteX3" fmla="*/ 1646751 w 3293499"/>
              <a:gd name="connsiteY3" fmla="*/ 0 h 1581102"/>
              <a:gd name="connsiteX4" fmla="*/ 3293499 w 3293499"/>
              <a:gd name="connsiteY4" fmla="*/ 165807 h 1581102"/>
              <a:gd name="connsiteX5" fmla="*/ 3293499 w 3293499"/>
              <a:gd name="connsiteY5" fmla="*/ 1160652 h 1581102"/>
              <a:gd name="connsiteX6" fmla="*/ 1658326 w 3293499"/>
              <a:gd name="connsiteY6" fmla="*/ 1569527 h 1581102"/>
              <a:gd name="connsiteX7" fmla="*/ 3 w 3293499"/>
              <a:gd name="connsiteY7" fmla="*/ 1160652 h 1581102"/>
              <a:gd name="connsiteX8" fmla="*/ 3 w 3293499"/>
              <a:gd name="connsiteY8" fmla="*/ 165807 h 1581102"/>
              <a:gd name="connsiteX0" fmla="*/ 3 w 3293499"/>
              <a:gd name="connsiteY0" fmla="*/ 362577 h 1777872"/>
              <a:gd name="connsiteX1" fmla="*/ 1646751 w 3293499"/>
              <a:gd name="connsiteY1" fmla="*/ 528384 h 1777872"/>
              <a:gd name="connsiteX2" fmla="*/ 3293499 w 3293499"/>
              <a:gd name="connsiteY2" fmla="*/ 362577 h 1777872"/>
              <a:gd name="connsiteX3" fmla="*/ 3293499 w 3293499"/>
              <a:gd name="connsiteY3" fmla="*/ 1357422 h 1777872"/>
              <a:gd name="connsiteX4" fmla="*/ 1635176 w 3293499"/>
              <a:gd name="connsiteY4" fmla="*/ 1777872 h 1777872"/>
              <a:gd name="connsiteX5" fmla="*/ 3 w 3293499"/>
              <a:gd name="connsiteY5" fmla="*/ 1357422 h 1777872"/>
              <a:gd name="connsiteX6" fmla="*/ 3 w 3293499"/>
              <a:gd name="connsiteY6" fmla="*/ 362577 h 1777872"/>
              <a:gd name="connsiteX0" fmla="*/ 3 w 3293499"/>
              <a:gd name="connsiteY0" fmla="*/ 362577 h 1777872"/>
              <a:gd name="connsiteX1" fmla="*/ 1646751 w 3293499"/>
              <a:gd name="connsiteY1" fmla="*/ 196770 h 1777872"/>
              <a:gd name="connsiteX2" fmla="*/ 3293499 w 3293499"/>
              <a:gd name="connsiteY2" fmla="*/ 362577 h 1777872"/>
              <a:gd name="connsiteX3" fmla="*/ 1658326 w 3293499"/>
              <a:gd name="connsiteY3" fmla="*/ 736729 h 1777872"/>
              <a:gd name="connsiteX4" fmla="*/ 3 w 3293499"/>
              <a:gd name="connsiteY4" fmla="*/ 362577 h 1777872"/>
              <a:gd name="connsiteX0" fmla="*/ 3293499 w 3293499"/>
              <a:gd name="connsiteY0" fmla="*/ 362577 h 1777872"/>
              <a:gd name="connsiteX1" fmla="*/ 1635176 w 3293499"/>
              <a:gd name="connsiteY1" fmla="*/ 748303 h 1777872"/>
              <a:gd name="connsiteX2" fmla="*/ 3 w 3293499"/>
              <a:gd name="connsiteY2" fmla="*/ 362577 h 1777872"/>
              <a:gd name="connsiteX3" fmla="*/ 1635176 w 3293499"/>
              <a:gd name="connsiteY3" fmla="*/ 0 h 1777872"/>
              <a:gd name="connsiteX4" fmla="*/ 3293499 w 3293499"/>
              <a:gd name="connsiteY4" fmla="*/ 362577 h 1777872"/>
              <a:gd name="connsiteX5" fmla="*/ 3293499 w 3293499"/>
              <a:gd name="connsiteY5" fmla="*/ 1357422 h 1777872"/>
              <a:gd name="connsiteX6" fmla="*/ 1658326 w 3293499"/>
              <a:gd name="connsiteY6" fmla="*/ 1766297 h 1777872"/>
              <a:gd name="connsiteX7" fmla="*/ 3 w 3293499"/>
              <a:gd name="connsiteY7" fmla="*/ 1357422 h 1777872"/>
              <a:gd name="connsiteX8" fmla="*/ 3 w 3293499"/>
              <a:gd name="connsiteY8" fmla="*/ 362577 h 1777872"/>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35176 w 3293499"/>
              <a:gd name="connsiteY1" fmla="*/ 759878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58326 w 3293499"/>
              <a:gd name="connsiteY3" fmla="*/ 748304 h 1789447"/>
              <a:gd name="connsiteX4" fmla="*/ 3 w 3293499"/>
              <a:gd name="connsiteY4" fmla="*/ 374152 h 1789447"/>
              <a:gd name="connsiteX0" fmla="*/ 3293499 w 3293499"/>
              <a:gd name="connsiteY0" fmla="*/ 374152 h 1789447"/>
              <a:gd name="connsiteX1" fmla="*/ 1623601 w 3293499"/>
              <a:gd name="connsiteY1" fmla="*/ 649391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 name="connsiteX0" fmla="*/ 3 w 3293499"/>
              <a:gd name="connsiteY0" fmla="*/ 374152 h 1789447"/>
              <a:gd name="connsiteX1" fmla="*/ 1646751 w 3293499"/>
              <a:gd name="connsiteY1" fmla="*/ 539959 h 1789447"/>
              <a:gd name="connsiteX2" fmla="*/ 3293499 w 3293499"/>
              <a:gd name="connsiteY2" fmla="*/ 374152 h 1789447"/>
              <a:gd name="connsiteX3" fmla="*/ 3293499 w 3293499"/>
              <a:gd name="connsiteY3" fmla="*/ 1368997 h 1789447"/>
              <a:gd name="connsiteX4" fmla="*/ 1635176 w 3293499"/>
              <a:gd name="connsiteY4" fmla="*/ 1789447 h 1789447"/>
              <a:gd name="connsiteX5" fmla="*/ 3 w 3293499"/>
              <a:gd name="connsiteY5" fmla="*/ 1368997 h 1789447"/>
              <a:gd name="connsiteX6" fmla="*/ 3 w 3293499"/>
              <a:gd name="connsiteY6" fmla="*/ 374152 h 1789447"/>
              <a:gd name="connsiteX0" fmla="*/ 3 w 3293499"/>
              <a:gd name="connsiteY0" fmla="*/ 374152 h 1789447"/>
              <a:gd name="connsiteX1" fmla="*/ 1669901 w 3293499"/>
              <a:gd name="connsiteY1" fmla="*/ 0 h 1789447"/>
              <a:gd name="connsiteX2" fmla="*/ 3293499 w 3293499"/>
              <a:gd name="connsiteY2" fmla="*/ 374152 h 1789447"/>
              <a:gd name="connsiteX3" fmla="*/ 1669900 w 3293499"/>
              <a:gd name="connsiteY3" fmla="*/ 654815 h 1789447"/>
              <a:gd name="connsiteX4" fmla="*/ 3 w 3293499"/>
              <a:gd name="connsiteY4" fmla="*/ 374152 h 1789447"/>
              <a:gd name="connsiteX0" fmla="*/ 3293499 w 3293499"/>
              <a:gd name="connsiteY0" fmla="*/ 374152 h 1789447"/>
              <a:gd name="connsiteX1" fmla="*/ 1623601 w 3293499"/>
              <a:gd name="connsiteY1" fmla="*/ 649391 h 1789447"/>
              <a:gd name="connsiteX2" fmla="*/ 3 w 3293499"/>
              <a:gd name="connsiteY2" fmla="*/ 374152 h 1789447"/>
              <a:gd name="connsiteX3" fmla="*/ 1635176 w 3293499"/>
              <a:gd name="connsiteY3" fmla="*/ 11575 h 1789447"/>
              <a:gd name="connsiteX4" fmla="*/ 3293499 w 3293499"/>
              <a:gd name="connsiteY4" fmla="*/ 374152 h 1789447"/>
              <a:gd name="connsiteX5" fmla="*/ 3293499 w 3293499"/>
              <a:gd name="connsiteY5" fmla="*/ 1368997 h 1789447"/>
              <a:gd name="connsiteX6" fmla="*/ 1658326 w 3293499"/>
              <a:gd name="connsiteY6" fmla="*/ 1777872 h 1789447"/>
              <a:gd name="connsiteX7" fmla="*/ 3 w 3293499"/>
              <a:gd name="connsiteY7" fmla="*/ 1368997 h 1789447"/>
              <a:gd name="connsiteX8" fmla="*/ 3 w 3293499"/>
              <a:gd name="connsiteY8" fmla="*/ 374152 h 1789447"/>
              <a:gd name="connsiteX0" fmla="*/ 34 w 3293530"/>
              <a:gd name="connsiteY0" fmla="*/ 374152 h 1789447"/>
              <a:gd name="connsiteX1" fmla="*/ 1646782 w 3293530"/>
              <a:gd name="connsiteY1" fmla="*/ 539959 h 1789447"/>
              <a:gd name="connsiteX2" fmla="*/ 3293530 w 3293530"/>
              <a:gd name="connsiteY2" fmla="*/ 374152 h 1789447"/>
              <a:gd name="connsiteX3" fmla="*/ 3293530 w 3293530"/>
              <a:gd name="connsiteY3" fmla="*/ 1368997 h 1789447"/>
              <a:gd name="connsiteX4" fmla="*/ 1635207 w 3293530"/>
              <a:gd name="connsiteY4" fmla="*/ 1789447 h 1789447"/>
              <a:gd name="connsiteX5" fmla="*/ 34 w 3293530"/>
              <a:gd name="connsiteY5" fmla="*/ 1368997 h 1789447"/>
              <a:gd name="connsiteX6" fmla="*/ 34 w 3293530"/>
              <a:gd name="connsiteY6" fmla="*/ 374152 h 1789447"/>
              <a:gd name="connsiteX0" fmla="*/ 34 w 3293530"/>
              <a:gd name="connsiteY0" fmla="*/ 374152 h 1789447"/>
              <a:gd name="connsiteX1" fmla="*/ 1669932 w 3293530"/>
              <a:gd name="connsiteY1" fmla="*/ 0 h 1789447"/>
              <a:gd name="connsiteX2" fmla="*/ 3293530 w 3293530"/>
              <a:gd name="connsiteY2" fmla="*/ 374152 h 1789447"/>
              <a:gd name="connsiteX3" fmla="*/ 1669931 w 3293530"/>
              <a:gd name="connsiteY3" fmla="*/ 654815 h 1789447"/>
              <a:gd name="connsiteX4" fmla="*/ 34 w 3293530"/>
              <a:gd name="connsiteY4" fmla="*/ 374152 h 1789447"/>
              <a:gd name="connsiteX0" fmla="*/ 3293530 w 3293530"/>
              <a:gd name="connsiteY0" fmla="*/ 374152 h 1789447"/>
              <a:gd name="connsiteX1" fmla="*/ 1623632 w 3293530"/>
              <a:gd name="connsiteY1" fmla="*/ 649391 h 1789447"/>
              <a:gd name="connsiteX2" fmla="*/ 34 w 3293530"/>
              <a:gd name="connsiteY2" fmla="*/ 374152 h 1789447"/>
              <a:gd name="connsiteX3" fmla="*/ 1658356 w 3293530"/>
              <a:gd name="connsiteY3" fmla="*/ 105064 h 1789447"/>
              <a:gd name="connsiteX4" fmla="*/ 3293530 w 3293530"/>
              <a:gd name="connsiteY4" fmla="*/ 374152 h 1789447"/>
              <a:gd name="connsiteX5" fmla="*/ 3293530 w 3293530"/>
              <a:gd name="connsiteY5" fmla="*/ 1368997 h 1789447"/>
              <a:gd name="connsiteX6" fmla="*/ 1658357 w 3293530"/>
              <a:gd name="connsiteY6" fmla="*/ 1777872 h 1789447"/>
              <a:gd name="connsiteX7" fmla="*/ 34 w 3293530"/>
              <a:gd name="connsiteY7" fmla="*/ 1368997 h 1789447"/>
              <a:gd name="connsiteX8" fmla="*/ 34 w 3293530"/>
              <a:gd name="connsiteY8" fmla="*/ 374152 h 1789447"/>
              <a:gd name="connsiteX0" fmla="*/ 34 w 3293530"/>
              <a:gd name="connsiteY0" fmla="*/ 269088 h 1684383"/>
              <a:gd name="connsiteX1" fmla="*/ 1646782 w 3293530"/>
              <a:gd name="connsiteY1" fmla="*/ 434895 h 1684383"/>
              <a:gd name="connsiteX2" fmla="*/ 3293530 w 3293530"/>
              <a:gd name="connsiteY2" fmla="*/ 269088 h 1684383"/>
              <a:gd name="connsiteX3" fmla="*/ 3293530 w 3293530"/>
              <a:gd name="connsiteY3" fmla="*/ 1263933 h 1684383"/>
              <a:gd name="connsiteX4" fmla="*/ 1635207 w 3293530"/>
              <a:gd name="connsiteY4" fmla="*/ 1684383 h 1684383"/>
              <a:gd name="connsiteX5" fmla="*/ 34 w 3293530"/>
              <a:gd name="connsiteY5" fmla="*/ 1263933 h 1684383"/>
              <a:gd name="connsiteX6" fmla="*/ 34 w 3293530"/>
              <a:gd name="connsiteY6" fmla="*/ 269088 h 1684383"/>
              <a:gd name="connsiteX0" fmla="*/ 34 w 3293530"/>
              <a:gd name="connsiteY0" fmla="*/ 269088 h 1684383"/>
              <a:gd name="connsiteX1" fmla="*/ 1681507 w 3293530"/>
              <a:gd name="connsiteY1" fmla="*/ 5423 h 1684383"/>
              <a:gd name="connsiteX2" fmla="*/ 3293530 w 3293530"/>
              <a:gd name="connsiteY2" fmla="*/ 269088 h 1684383"/>
              <a:gd name="connsiteX3" fmla="*/ 1669931 w 3293530"/>
              <a:gd name="connsiteY3" fmla="*/ 549751 h 1684383"/>
              <a:gd name="connsiteX4" fmla="*/ 34 w 3293530"/>
              <a:gd name="connsiteY4" fmla="*/ 269088 h 1684383"/>
              <a:gd name="connsiteX0" fmla="*/ 3293530 w 3293530"/>
              <a:gd name="connsiteY0" fmla="*/ 269088 h 1684383"/>
              <a:gd name="connsiteX1" fmla="*/ 1623632 w 3293530"/>
              <a:gd name="connsiteY1" fmla="*/ 544327 h 1684383"/>
              <a:gd name="connsiteX2" fmla="*/ 34 w 3293530"/>
              <a:gd name="connsiteY2" fmla="*/ 269088 h 1684383"/>
              <a:gd name="connsiteX3" fmla="*/ 1658356 w 3293530"/>
              <a:gd name="connsiteY3" fmla="*/ 0 h 1684383"/>
              <a:gd name="connsiteX4" fmla="*/ 3293530 w 3293530"/>
              <a:gd name="connsiteY4" fmla="*/ 269088 h 1684383"/>
              <a:gd name="connsiteX5" fmla="*/ 3293530 w 3293530"/>
              <a:gd name="connsiteY5" fmla="*/ 1263933 h 1684383"/>
              <a:gd name="connsiteX6" fmla="*/ 1658357 w 3293530"/>
              <a:gd name="connsiteY6" fmla="*/ 1672808 h 1684383"/>
              <a:gd name="connsiteX7" fmla="*/ 34 w 3293530"/>
              <a:gd name="connsiteY7" fmla="*/ 1263933 h 1684383"/>
              <a:gd name="connsiteX8" fmla="*/ 34 w 3293530"/>
              <a:gd name="connsiteY8" fmla="*/ 269088 h 1684383"/>
              <a:gd name="connsiteX0" fmla="*/ 34 w 3293530"/>
              <a:gd name="connsiteY0" fmla="*/ 269088 h 1684383"/>
              <a:gd name="connsiteX1" fmla="*/ 1646782 w 3293530"/>
              <a:gd name="connsiteY1" fmla="*/ 434895 h 1684383"/>
              <a:gd name="connsiteX2" fmla="*/ 3293530 w 3293530"/>
              <a:gd name="connsiteY2" fmla="*/ 269088 h 1684383"/>
              <a:gd name="connsiteX3" fmla="*/ 3293530 w 3293530"/>
              <a:gd name="connsiteY3" fmla="*/ 1263933 h 1684383"/>
              <a:gd name="connsiteX4" fmla="*/ 1635207 w 3293530"/>
              <a:gd name="connsiteY4" fmla="*/ 1684383 h 1684383"/>
              <a:gd name="connsiteX5" fmla="*/ 34 w 3293530"/>
              <a:gd name="connsiteY5" fmla="*/ 1263933 h 1684383"/>
              <a:gd name="connsiteX6" fmla="*/ 34 w 3293530"/>
              <a:gd name="connsiteY6" fmla="*/ 269088 h 1684383"/>
              <a:gd name="connsiteX0" fmla="*/ 34 w 3293530"/>
              <a:gd name="connsiteY0" fmla="*/ 269088 h 1684383"/>
              <a:gd name="connsiteX1" fmla="*/ 1681507 w 3293530"/>
              <a:gd name="connsiteY1" fmla="*/ 5423 h 1684383"/>
              <a:gd name="connsiteX2" fmla="*/ 3293530 w 3293530"/>
              <a:gd name="connsiteY2" fmla="*/ 269088 h 1684383"/>
              <a:gd name="connsiteX3" fmla="*/ 1669931 w 3293530"/>
              <a:gd name="connsiteY3" fmla="*/ 549751 h 1684383"/>
              <a:gd name="connsiteX4" fmla="*/ 34 w 3293530"/>
              <a:gd name="connsiteY4" fmla="*/ 269088 h 1684383"/>
              <a:gd name="connsiteX0" fmla="*/ 3293530 w 3293530"/>
              <a:gd name="connsiteY0" fmla="*/ 269088 h 1684383"/>
              <a:gd name="connsiteX1" fmla="*/ 1623632 w 3293530"/>
              <a:gd name="connsiteY1" fmla="*/ 544327 h 1684383"/>
              <a:gd name="connsiteX2" fmla="*/ 34 w 3293530"/>
              <a:gd name="connsiteY2" fmla="*/ 269088 h 1684383"/>
              <a:gd name="connsiteX3" fmla="*/ 1658356 w 3293530"/>
              <a:gd name="connsiteY3" fmla="*/ 0 h 1684383"/>
              <a:gd name="connsiteX4" fmla="*/ 3293530 w 3293530"/>
              <a:gd name="connsiteY4" fmla="*/ 269088 h 1684383"/>
              <a:gd name="connsiteX5" fmla="*/ 3293530 w 3293530"/>
              <a:gd name="connsiteY5" fmla="*/ 1263933 h 1684383"/>
              <a:gd name="connsiteX6" fmla="*/ 1635208 w 3293530"/>
              <a:gd name="connsiteY6" fmla="*/ 1570820 h 1684383"/>
              <a:gd name="connsiteX7" fmla="*/ 34 w 3293530"/>
              <a:gd name="connsiteY7" fmla="*/ 1263933 h 1684383"/>
              <a:gd name="connsiteX8" fmla="*/ 34 w 3293530"/>
              <a:gd name="connsiteY8" fmla="*/ 269088 h 1684383"/>
              <a:gd name="connsiteX0" fmla="*/ 34 w 3293530"/>
              <a:gd name="connsiteY0" fmla="*/ 269088 h 1570820"/>
              <a:gd name="connsiteX1" fmla="*/ 1646782 w 3293530"/>
              <a:gd name="connsiteY1" fmla="*/ 434895 h 1570820"/>
              <a:gd name="connsiteX2" fmla="*/ 3293530 w 3293530"/>
              <a:gd name="connsiteY2" fmla="*/ 269088 h 1570820"/>
              <a:gd name="connsiteX3" fmla="*/ 3293530 w 3293530"/>
              <a:gd name="connsiteY3" fmla="*/ 1263933 h 1570820"/>
              <a:gd name="connsiteX4" fmla="*/ 1635207 w 3293530"/>
              <a:gd name="connsiteY4" fmla="*/ 1565397 h 1570820"/>
              <a:gd name="connsiteX5" fmla="*/ 34 w 3293530"/>
              <a:gd name="connsiteY5" fmla="*/ 1263933 h 1570820"/>
              <a:gd name="connsiteX6" fmla="*/ 34 w 3293530"/>
              <a:gd name="connsiteY6" fmla="*/ 269088 h 1570820"/>
              <a:gd name="connsiteX0" fmla="*/ 34 w 3293530"/>
              <a:gd name="connsiteY0" fmla="*/ 269088 h 1570820"/>
              <a:gd name="connsiteX1" fmla="*/ 1681507 w 3293530"/>
              <a:gd name="connsiteY1" fmla="*/ 5423 h 1570820"/>
              <a:gd name="connsiteX2" fmla="*/ 3293530 w 3293530"/>
              <a:gd name="connsiteY2" fmla="*/ 269088 h 1570820"/>
              <a:gd name="connsiteX3" fmla="*/ 1669931 w 3293530"/>
              <a:gd name="connsiteY3" fmla="*/ 549751 h 1570820"/>
              <a:gd name="connsiteX4" fmla="*/ 34 w 3293530"/>
              <a:gd name="connsiteY4" fmla="*/ 269088 h 1570820"/>
              <a:gd name="connsiteX0" fmla="*/ 3293530 w 3293530"/>
              <a:gd name="connsiteY0" fmla="*/ 269088 h 1570820"/>
              <a:gd name="connsiteX1" fmla="*/ 1623632 w 3293530"/>
              <a:gd name="connsiteY1" fmla="*/ 544327 h 1570820"/>
              <a:gd name="connsiteX2" fmla="*/ 34 w 3293530"/>
              <a:gd name="connsiteY2" fmla="*/ 269088 h 1570820"/>
              <a:gd name="connsiteX3" fmla="*/ 1658356 w 3293530"/>
              <a:gd name="connsiteY3" fmla="*/ 0 h 1570820"/>
              <a:gd name="connsiteX4" fmla="*/ 3293530 w 3293530"/>
              <a:gd name="connsiteY4" fmla="*/ 269088 h 1570820"/>
              <a:gd name="connsiteX5" fmla="*/ 3293530 w 3293530"/>
              <a:gd name="connsiteY5" fmla="*/ 1263933 h 1570820"/>
              <a:gd name="connsiteX6" fmla="*/ 1635208 w 3293530"/>
              <a:gd name="connsiteY6" fmla="*/ 1570820 h 1570820"/>
              <a:gd name="connsiteX7" fmla="*/ 34 w 3293530"/>
              <a:gd name="connsiteY7" fmla="*/ 1263933 h 1570820"/>
              <a:gd name="connsiteX8" fmla="*/ 34 w 3293530"/>
              <a:gd name="connsiteY8" fmla="*/ 269088 h 15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3530" h="1570820" stroke="0" extrusionOk="0">
                <a:moveTo>
                  <a:pt x="34" y="269088"/>
                </a:moveTo>
                <a:cubicBezTo>
                  <a:pt x="34" y="360661"/>
                  <a:pt x="737308" y="434895"/>
                  <a:pt x="1646782" y="434895"/>
                </a:cubicBezTo>
                <a:cubicBezTo>
                  <a:pt x="2556256" y="434895"/>
                  <a:pt x="3293530" y="360661"/>
                  <a:pt x="3293530" y="269088"/>
                </a:cubicBezTo>
                <a:lnTo>
                  <a:pt x="3293530" y="1263933"/>
                </a:lnTo>
                <a:cubicBezTo>
                  <a:pt x="3293530" y="1355506"/>
                  <a:pt x="2544681" y="1565397"/>
                  <a:pt x="1635207" y="1565397"/>
                </a:cubicBezTo>
                <a:cubicBezTo>
                  <a:pt x="725733" y="1565397"/>
                  <a:pt x="34" y="1355506"/>
                  <a:pt x="34" y="1263933"/>
                </a:cubicBezTo>
                <a:lnTo>
                  <a:pt x="34" y="269088"/>
                </a:lnTo>
                <a:close/>
              </a:path>
              <a:path w="3293530" h="1570820" fill="lighten" stroke="0" extrusionOk="0">
                <a:moveTo>
                  <a:pt x="34" y="269088"/>
                </a:moveTo>
                <a:cubicBezTo>
                  <a:pt x="1963" y="178367"/>
                  <a:pt x="772033" y="5423"/>
                  <a:pt x="1681507" y="5423"/>
                </a:cubicBezTo>
                <a:cubicBezTo>
                  <a:pt x="2590981" y="5423"/>
                  <a:pt x="3293530" y="177515"/>
                  <a:pt x="3293530" y="269088"/>
                </a:cubicBezTo>
                <a:cubicBezTo>
                  <a:pt x="3293530" y="360661"/>
                  <a:pt x="2579405" y="549751"/>
                  <a:pt x="1669931" y="549751"/>
                </a:cubicBezTo>
                <a:cubicBezTo>
                  <a:pt x="760457" y="549751"/>
                  <a:pt x="-1895" y="359809"/>
                  <a:pt x="34" y="269088"/>
                </a:cubicBezTo>
                <a:close/>
              </a:path>
              <a:path w="3293530" h="1570820" fill="none" extrusionOk="0">
                <a:moveTo>
                  <a:pt x="3293530" y="269088"/>
                </a:moveTo>
                <a:cubicBezTo>
                  <a:pt x="3293530" y="360661"/>
                  <a:pt x="2533106" y="544327"/>
                  <a:pt x="1623632" y="544327"/>
                </a:cubicBezTo>
                <a:cubicBezTo>
                  <a:pt x="714158" y="544327"/>
                  <a:pt x="-5753" y="359809"/>
                  <a:pt x="34" y="269088"/>
                </a:cubicBezTo>
                <a:cubicBezTo>
                  <a:pt x="5821" y="178367"/>
                  <a:pt x="748882" y="0"/>
                  <a:pt x="1658356" y="0"/>
                </a:cubicBezTo>
                <a:cubicBezTo>
                  <a:pt x="2567830" y="0"/>
                  <a:pt x="3293530" y="177515"/>
                  <a:pt x="3293530" y="269088"/>
                </a:cubicBezTo>
                <a:lnTo>
                  <a:pt x="3293530" y="1263933"/>
                </a:lnTo>
                <a:cubicBezTo>
                  <a:pt x="3293530" y="1355506"/>
                  <a:pt x="2544682" y="1570820"/>
                  <a:pt x="1635208" y="1570820"/>
                </a:cubicBezTo>
                <a:cubicBezTo>
                  <a:pt x="725734" y="1570820"/>
                  <a:pt x="34" y="1355506"/>
                  <a:pt x="34" y="1263933"/>
                </a:cubicBezTo>
                <a:lnTo>
                  <a:pt x="34" y="269088"/>
                </a:lnTo>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11" name="Diagram 10" descr="New Potential – Old Actual = 6 lb/hr">
            <a:extLst>
              <a:ext uri="{FF2B5EF4-FFF2-40B4-BE49-F238E27FC236}">
                <a16:creationId xmlns:a16="http://schemas.microsoft.com/office/drawing/2014/main" id="{640AF76F-815E-43A8-8FA2-A199954AA6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9279354"/>
              </p:ext>
            </p:extLst>
          </p:nvPr>
        </p:nvGraphicFramePr>
        <p:xfrm>
          <a:off x="5412337" y="5626617"/>
          <a:ext cx="5845213" cy="104206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6" name="Isosceles Triangle 25">
            <a:extLst>
              <a:ext uri="{FF2B5EF4-FFF2-40B4-BE49-F238E27FC236}">
                <a16:creationId xmlns:a16="http://schemas.microsoft.com/office/drawing/2014/main" id="{E3D7AA33-0D38-4E27-9ADA-40FF04CFCFF6}"/>
              </a:ext>
              <a:ext uri="{C183D7F6-B498-43B3-948B-1728B52AA6E4}">
                <adec:decorative xmlns:adec="http://schemas.microsoft.com/office/drawing/2017/decorative" val="1"/>
              </a:ext>
            </a:extLst>
          </p:cNvPr>
          <p:cNvSpPr/>
          <p:nvPr/>
        </p:nvSpPr>
        <p:spPr>
          <a:xfrm>
            <a:off x="4612510" y="5843415"/>
            <a:ext cx="694481" cy="608471"/>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Graphic 26" descr="Checkmark with solid fill">
            <a:extLst>
              <a:ext uri="{FF2B5EF4-FFF2-40B4-BE49-F238E27FC236}">
                <a16:creationId xmlns:a16="http://schemas.microsoft.com/office/drawing/2014/main" id="{55F63936-4030-4C4A-B866-61C42727E2E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73738" y="5723496"/>
            <a:ext cx="798521" cy="798521"/>
          </a:xfrm>
          <a:prstGeom prst="rect">
            <a:avLst/>
          </a:prstGeom>
        </p:spPr>
      </p:pic>
      <p:grpSp>
        <p:nvGrpSpPr>
          <p:cNvPr id="19" name="Group 18" descr="All actual emissions increases must be evaluated to meet protectiveness">
            <a:extLst>
              <a:ext uri="{FF2B5EF4-FFF2-40B4-BE49-F238E27FC236}">
                <a16:creationId xmlns:a16="http://schemas.microsoft.com/office/drawing/2014/main" id="{C439B2F0-FD77-4E7A-AC52-2A18EA5DFE7B}"/>
              </a:ext>
              <a:ext uri="{C183D7F6-B498-43B3-948B-1728B52AA6E4}">
                <adec:decorative xmlns:adec="http://schemas.microsoft.com/office/drawing/2017/decorative" val="0"/>
              </a:ext>
            </a:extLst>
          </p:cNvPr>
          <p:cNvGrpSpPr/>
          <p:nvPr/>
        </p:nvGrpSpPr>
        <p:grpSpPr>
          <a:xfrm>
            <a:off x="5428523" y="1488964"/>
            <a:ext cx="5845215" cy="1615676"/>
            <a:chOff x="3771175" y="1018815"/>
            <a:chExt cx="2692794" cy="1615676"/>
          </a:xfrm>
        </p:grpSpPr>
        <p:sp>
          <p:nvSpPr>
            <p:cNvPr id="20" name="Rectangle: Rounded Corners 19">
              <a:extLst>
                <a:ext uri="{FF2B5EF4-FFF2-40B4-BE49-F238E27FC236}">
                  <a16:creationId xmlns:a16="http://schemas.microsoft.com/office/drawing/2014/main" id="{B250DDE9-17D3-40CF-9BB9-58AC204EE481}"/>
                </a:ext>
              </a:extLst>
            </p:cNvPr>
            <p:cNvSpPr/>
            <p:nvPr/>
          </p:nvSpPr>
          <p:spPr>
            <a:xfrm>
              <a:off x="3771175" y="1018815"/>
              <a:ext cx="2692794" cy="161567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8">
              <a:extLst>
                <a:ext uri="{FF2B5EF4-FFF2-40B4-BE49-F238E27FC236}">
                  <a16:creationId xmlns:a16="http://schemas.microsoft.com/office/drawing/2014/main" id="{36C50C6B-487B-4B48-85DC-BD8E7D1D3DCF}"/>
                </a:ext>
              </a:extLst>
            </p:cNvPr>
            <p:cNvSpPr txBox="1"/>
            <p:nvPr/>
          </p:nvSpPr>
          <p:spPr>
            <a:xfrm>
              <a:off x="3781188" y="1066137"/>
              <a:ext cx="2598150" cy="1521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mn-ea"/>
                  <a:cs typeface="+mn-cs"/>
                </a:rPr>
                <a:t>All actual emissions increases must be evaluated to meet protectiveness</a:t>
              </a:r>
            </a:p>
          </p:txBody>
        </p:sp>
      </p:grpSp>
      <p:sp>
        <p:nvSpPr>
          <p:cNvPr id="17" name="Right Brace 16">
            <a:extLst>
              <a:ext uri="{FF2B5EF4-FFF2-40B4-BE49-F238E27FC236}">
                <a16:creationId xmlns:a16="http://schemas.microsoft.com/office/drawing/2014/main" id="{C73EAEF4-702D-4BF4-8FFF-FBE3C1F0DACF}"/>
              </a:ext>
              <a:ext uri="{C183D7F6-B498-43B3-948B-1728B52AA6E4}">
                <adec:decorative xmlns:adec="http://schemas.microsoft.com/office/drawing/2017/decorative" val="1"/>
              </a:ext>
            </a:extLst>
          </p:cNvPr>
          <p:cNvSpPr/>
          <p:nvPr/>
        </p:nvSpPr>
        <p:spPr>
          <a:xfrm>
            <a:off x="4267613" y="3075766"/>
            <a:ext cx="486136" cy="2546455"/>
          </a:xfrm>
          <a:prstGeom prst="rightBrace">
            <a:avLst>
              <a:gd name="adj1" fmla="val 8333"/>
              <a:gd name="adj2" fmla="val 26916"/>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8" name="Right Brace 17">
            <a:extLst>
              <a:ext uri="{FF2B5EF4-FFF2-40B4-BE49-F238E27FC236}">
                <a16:creationId xmlns:a16="http://schemas.microsoft.com/office/drawing/2014/main" id="{BB84ABFB-8E40-42CD-9DC6-587EBE248ADB}"/>
              </a:ext>
              <a:ext uri="{C183D7F6-B498-43B3-948B-1728B52AA6E4}">
                <adec:decorative xmlns:adec="http://schemas.microsoft.com/office/drawing/2017/decorative" val="1"/>
              </a:ext>
            </a:extLst>
          </p:cNvPr>
          <p:cNvSpPr/>
          <p:nvPr/>
        </p:nvSpPr>
        <p:spPr>
          <a:xfrm>
            <a:off x="4755596" y="4725044"/>
            <a:ext cx="486136" cy="731617"/>
          </a:xfrm>
          <a:prstGeom prst="righ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76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1000"/>
                                        <p:tgtEl>
                                          <p:spTgt spid="26"/>
                                        </p:tgtEl>
                                      </p:cBhvr>
                                    </p:animEffect>
                                  </p:childTnLst>
                                </p:cTn>
                              </p:par>
                            </p:childTnLst>
                          </p:cTn>
                        </p:par>
                        <p:par>
                          <p:cTn id="43" fill="hold">
                            <p:stCondLst>
                              <p:cond delay="2000"/>
                            </p:stCondLst>
                            <p:childTnLst>
                              <p:par>
                                <p:cTn id="44" presetID="10" presetClass="entr" presetSubtype="0" fill="hold" nodeType="afterEffect">
                                  <p:stCondLst>
                                    <p:cond delay="100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P spid="3" grpId="0" animBg="1"/>
      <p:bldP spid="13" grpId="0" animBg="1"/>
      <p:bldGraphic spid="11" grpId="0">
        <p:bldAsOne/>
      </p:bldGraphic>
      <p:bldP spid="26" grpId="0" animBg="1"/>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CE2E-F36D-4DD9-8FFE-671637790E5D}"/>
              </a:ext>
            </a:extLst>
          </p:cNvPr>
          <p:cNvSpPr>
            <a:spLocks noGrp="1"/>
          </p:cNvSpPr>
          <p:nvPr>
            <p:ph type="title"/>
          </p:nvPr>
        </p:nvSpPr>
        <p:spPr>
          <a:xfrm>
            <a:off x="181337" y="391579"/>
            <a:ext cx="10961077" cy="1325563"/>
          </a:xfrm>
        </p:spPr>
        <p:txBody>
          <a:bodyPr/>
          <a:lstStyle/>
          <a:p>
            <a:r>
              <a:rPr lang="en-US" dirty="0"/>
              <a:t>Physical or Operational Changes</a:t>
            </a:r>
          </a:p>
        </p:txBody>
      </p:sp>
      <p:sp>
        <p:nvSpPr>
          <p:cNvPr id="3" name="TextBox 2">
            <a:extLst>
              <a:ext uri="{FF2B5EF4-FFF2-40B4-BE49-F238E27FC236}">
                <a16:creationId xmlns:a16="http://schemas.microsoft.com/office/drawing/2014/main" id="{7291DF2D-71C2-40FE-A60B-473232A10C10}"/>
              </a:ext>
            </a:extLst>
          </p:cNvPr>
          <p:cNvSpPr txBox="1"/>
          <p:nvPr/>
        </p:nvSpPr>
        <p:spPr>
          <a:xfrm>
            <a:off x="181337" y="1717142"/>
            <a:ext cx="8294448" cy="3539430"/>
          </a:xfrm>
          <a:prstGeom prst="rect">
            <a:avLst/>
          </a:prstGeom>
          <a:noFill/>
        </p:spPr>
        <p:txBody>
          <a:bodyPr wrap="square" rtlCol="0">
            <a:spAutoFit/>
          </a:bodyPr>
          <a:lstStyle/>
          <a:p>
            <a:r>
              <a:rPr lang="en-US" sz="3200" b="1" dirty="0"/>
              <a:t>§106.261</a:t>
            </a:r>
          </a:p>
          <a:p>
            <a:r>
              <a:rPr lang="en-US" sz="3200" dirty="0"/>
              <a:t>(a) Except as specified under subsection (b) of this section, facilities, or </a:t>
            </a:r>
            <a:r>
              <a:rPr lang="en-US" sz="3200" b="1" dirty="0"/>
              <a:t>physical or operational changes</a:t>
            </a:r>
            <a:r>
              <a:rPr lang="en-US" sz="3200" dirty="0"/>
              <a:t> to a facility, are permitted by rule provided that all of the following conditions of this section are satisfied.</a:t>
            </a:r>
          </a:p>
        </p:txBody>
      </p:sp>
      <p:pic>
        <p:nvPicPr>
          <p:cNvPr id="10" name="Graphic 9" descr="Gears with solid fill">
            <a:extLst>
              <a:ext uri="{FF2B5EF4-FFF2-40B4-BE49-F238E27FC236}">
                <a16:creationId xmlns:a16="http://schemas.microsoft.com/office/drawing/2014/main" id="{C09D22D0-60AA-4011-AB17-73270D6E05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58994">
            <a:off x="5844058" y="3631761"/>
            <a:ext cx="2927661" cy="2956186"/>
          </a:xfrm>
          <a:prstGeom prst="rect">
            <a:avLst/>
          </a:prstGeom>
        </p:spPr>
      </p:pic>
      <p:sp>
        <p:nvSpPr>
          <p:cNvPr id="11" name="Rectangle 10">
            <a:extLst>
              <a:ext uri="{FF2B5EF4-FFF2-40B4-BE49-F238E27FC236}">
                <a16:creationId xmlns:a16="http://schemas.microsoft.com/office/drawing/2014/main" id="{2A350D7B-588D-485B-A627-DA9A45D7E4B3}"/>
              </a:ext>
              <a:ext uri="{C183D7F6-B498-43B3-948B-1728B52AA6E4}">
                <adec:decorative xmlns:adec="http://schemas.microsoft.com/office/drawing/2017/decorative" val="1"/>
              </a:ext>
            </a:extLst>
          </p:cNvPr>
          <p:cNvSpPr/>
          <p:nvPr/>
        </p:nvSpPr>
        <p:spPr>
          <a:xfrm>
            <a:off x="0" y="1407290"/>
            <a:ext cx="8924081" cy="478516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Graphic 5" descr="Bonfire with solid fill">
            <a:extLst>
              <a:ext uri="{FF2B5EF4-FFF2-40B4-BE49-F238E27FC236}">
                <a16:creationId xmlns:a16="http://schemas.microsoft.com/office/drawing/2014/main" id="{52DAA922-8A11-4091-93A2-6B93469E6F8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0384" r="30022" b="38179"/>
          <a:stretch/>
        </p:blipFill>
        <p:spPr>
          <a:xfrm>
            <a:off x="9894483" y="1405309"/>
            <a:ext cx="1408734" cy="2199537"/>
          </a:xfrm>
          <a:prstGeom prst="rect">
            <a:avLst/>
          </a:prstGeom>
        </p:spPr>
      </p:pic>
      <p:sp>
        <p:nvSpPr>
          <p:cNvPr id="7" name="Rectangle 6">
            <a:extLst>
              <a:ext uri="{FF2B5EF4-FFF2-40B4-BE49-F238E27FC236}">
                <a16:creationId xmlns:a16="http://schemas.microsoft.com/office/drawing/2014/main" id="{E56D0BB0-0143-4D54-8D22-CED33CF6704B}"/>
              </a:ext>
              <a:ext uri="{C183D7F6-B498-43B3-948B-1728B52AA6E4}">
                <adec:decorative xmlns:adec="http://schemas.microsoft.com/office/drawing/2017/decorative" val="1"/>
              </a:ext>
            </a:extLst>
          </p:cNvPr>
          <p:cNvSpPr/>
          <p:nvPr/>
        </p:nvSpPr>
        <p:spPr>
          <a:xfrm>
            <a:off x="10410093" y="3604846"/>
            <a:ext cx="377514" cy="32531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642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89CB-4522-4BB7-8EAE-DED6EB8A271E}"/>
              </a:ext>
            </a:extLst>
          </p:cNvPr>
          <p:cNvSpPr>
            <a:spLocks noGrp="1"/>
          </p:cNvSpPr>
          <p:nvPr>
            <p:ph type="title"/>
          </p:nvPr>
        </p:nvSpPr>
        <p:spPr/>
        <p:txBody>
          <a:bodyPr/>
          <a:lstStyle/>
          <a:p>
            <a:r>
              <a:rPr lang="en-US" dirty="0"/>
              <a:t>New Hour Footnote</a:t>
            </a:r>
          </a:p>
        </p:txBody>
      </p:sp>
      <p:graphicFrame>
        <p:nvGraphicFramePr>
          <p:cNvPr id="4" name="Diagram 3">
            <a:extLst>
              <a:ext uri="{FF2B5EF4-FFF2-40B4-BE49-F238E27FC236}">
                <a16:creationId xmlns:a16="http://schemas.microsoft.com/office/drawing/2014/main" id="{E0F0D7FD-9115-42DF-ADEE-8C073DBBDB2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7458112"/>
              </p:ext>
            </p:extLst>
          </p:nvPr>
        </p:nvGraphicFramePr>
        <p:xfrm>
          <a:off x="268446" y="1301261"/>
          <a:ext cx="11655107" cy="518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2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graphicEl>
                                              <a:dgm id="{B76199EC-518D-423D-8A96-87C3F2678D41}"/>
                                            </p:graphicEl>
                                          </p:spTgt>
                                        </p:tgtEl>
                                        <p:attrNameLst>
                                          <p:attrName>style.visibility</p:attrName>
                                        </p:attrNameLst>
                                      </p:cBhvr>
                                      <p:to>
                                        <p:strVal val="visible"/>
                                      </p:to>
                                    </p:set>
                                    <p:animEffect transition="in" filter="randombar(horizontal)">
                                      <p:cBhvr>
                                        <p:cTn id="7" dur="500"/>
                                        <p:tgtEl>
                                          <p:spTgt spid="4">
                                            <p:graphicEl>
                                              <a:dgm id="{B76199EC-518D-423D-8A96-87C3F2678D41}"/>
                                            </p:graphicEl>
                                          </p:spTgt>
                                        </p:tgtEl>
                                      </p:cBhvr>
                                    </p:animEffec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4">
                                            <p:graphicEl>
                                              <a:dgm id="{1DD1B913-C47E-4D48-9787-9C1E58171F26}"/>
                                            </p:graphicEl>
                                          </p:spTgt>
                                        </p:tgtEl>
                                        <p:attrNameLst>
                                          <p:attrName>style.visibility</p:attrName>
                                        </p:attrNameLst>
                                      </p:cBhvr>
                                      <p:to>
                                        <p:strVal val="visible"/>
                                      </p:to>
                                    </p:set>
                                    <p:animEffect transition="in" filter="randombar(horizontal)">
                                      <p:cBhvr>
                                        <p:cTn id="11" dur="500"/>
                                        <p:tgtEl>
                                          <p:spTgt spid="4">
                                            <p:graphicEl>
                                              <a:dgm id="{1DD1B913-C47E-4D48-9787-9C1E58171F26}"/>
                                            </p:graphicEl>
                                          </p:spTgt>
                                        </p:tgtEl>
                                      </p:cBhvr>
                                    </p:animEffect>
                                  </p:childTnLst>
                                </p:cTn>
                              </p:par>
                              <p:par>
                                <p:cTn id="12" presetID="14" presetClass="entr" presetSubtype="10" fill="hold" grpId="0" nodeType="withEffect">
                                  <p:stCondLst>
                                    <p:cond delay="500"/>
                                  </p:stCondLst>
                                  <p:childTnLst>
                                    <p:set>
                                      <p:cBhvr>
                                        <p:cTn id="13" dur="1" fill="hold">
                                          <p:stCondLst>
                                            <p:cond delay="0"/>
                                          </p:stCondLst>
                                        </p:cTn>
                                        <p:tgtEl>
                                          <p:spTgt spid="4">
                                            <p:graphicEl>
                                              <a:dgm id="{65B53938-DF96-4433-BB14-5219DCB2C27F}"/>
                                            </p:graphicEl>
                                          </p:spTgt>
                                        </p:tgtEl>
                                        <p:attrNameLst>
                                          <p:attrName>style.visibility</p:attrName>
                                        </p:attrNameLst>
                                      </p:cBhvr>
                                      <p:to>
                                        <p:strVal val="visible"/>
                                      </p:to>
                                    </p:set>
                                    <p:animEffect transition="in" filter="randombar(horizontal)">
                                      <p:cBhvr>
                                        <p:cTn id="14" dur="500"/>
                                        <p:tgtEl>
                                          <p:spTgt spid="4">
                                            <p:graphicEl>
                                              <a:dgm id="{65B53938-DF96-4433-BB14-5219DCB2C27F}"/>
                                            </p:graphicEl>
                                          </p:spTgt>
                                        </p:tgtEl>
                                      </p:cBhvr>
                                    </p:animEffect>
                                  </p:childTnLst>
                                </p:cTn>
                              </p:par>
                            </p:childTnLst>
                          </p:cTn>
                        </p:par>
                        <p:par>
                          <p:cTn id="15" fill="hold">
                            <p:stCondLst>
                              <p:cond delay="1500"/>
                            </p:stCondLst>
                            <p:childTnLst>
                              <p:par>
                                <p:cTn id="16" presetID="14" presetClass="entr" presetSubtype="10" fill="hold" grpId="0" nodeType="afterEffect">
                                  <p:stCondLst>
                                    <p:cond delay="500"/>
                                  </p:stCondLst>
                                  <p:childTnLst>
                                    <p:set>
                                      <p:cBhvr>
                                        <p:cTn id="17" dur="1" fill="hold">
                                          <p:stCondLst>
                                            <p:cond delay="0"/>
                                          </p:stCondLst>
                                        </p:cTn>
                                        <p:tgtEl>
                                          <p:spTgt spid="4">
                                            <p:graphicEl>
                                              <a:dgm id="{F746DFE4-16BC-4A88-88CB-C8BE350EB014}"/>
                                            </p:graphicEl>
                                          </p:spTgt>
                                        </p:tgtEl>
                                        <p:attrNameLst>
                                          <p:attrName>style.visibility</p:attrName>
                                        </p:attrNameLst>
                                      </p:cBhvr>
                                      <p:to>
                                        <p:strVal val="visible"/>
                                      </p:to>
                                    </p:set>
                                    <p:animEffect transition="in" filter="randombar(horizontal)">
                                      <p:cBhvr>
                                        <p:cTn id="18" dur="500"/>
                                        <p:tgtEl>
                                          <p:spTgt spid="4">
                                            <p:graphicEl>
                                              <a:dgm id="{F746DFE4-16BC-4A88-88CB-C8BE350EB014}"/>
                                            </p:graphicEl>
                                          </p:spTgt>
                                        </p:tgtEl>
                                      </p:cBhvr>
                                    </p:animEffect>
                                  </p:childTnLst>
                                </p:cTn>
                              </p:par>
                              <p:par>
                                <p:cTn id="19" presetID="14" presetClass="entr" presetSubtype="10" fill="hold" grpId="0" nodeType="withEffect">
                                  <p:stCondLst>
                                    <p:cond delay="500"/>
                                  </p:stCondLst>
                                  <p:childTnLst>
                                    <p:set>
                                      <p:cBhvr>
                                        <p:cTn id="20" dur="1" fill="hold">
                                          <p:stCondLst>
                                            <p:cond delay="0"/>
                                          </p:stCondLst>
                                        </p:cTn>
                                        <p:tgtEl>
                                          <p:spTgt spid="4">
                                            <p:graphicEl>
                                              <a:dgm id="{31DF1AFA-C75A-48E5-B6D5-3267296703E7}"/>
                                            </p:graphicEl>
                                          </p:spTgt>
                                        </p:tgtEl>
                                        <p:attrNameLst>
                                          <p:attrName>style.visibility</p:attrName>
                                        </p:attrNameLst>
                                      </p:cBhvr>
                                      <p:to>
                                        <p:strVal val="visible"/>
                                      </p:to>
                                    </p:set>
                                    <p:animEffect transition="in" filter="randombar(horizontal)">
                                      <p:cBhvr>
                                        <p:cTn id="21" dur="500"/>
                                        <p:tgtEl>
                                          <p:spTgt spid="4">
                                            <p:graphicEl>
                                              <a:dgm id="{31DF1AFA-C75A-48E5-B6D5-3267296703E7}"/>
                                            </p:graphicEl>
                                          </p:spTgt>
                                        </p:tgtEl>
                                      </p:cBhvr>
                                    </p:animEffect>
                                  </p:childTnLst>
                                </p:cTn>
                              </p:par>
                            </p:childTnLst>
                          </p:cTn>
                        </p:par>
                        <p:par>
                          <p:cTn id="22" fill="hold">
                            <p:stCondLst>
                              <p:cond delay="2500"/>
                            </p:stCondLst>
                            <p:childTnLst>
                              <p:par>
                                <p:cTn id="23" presetID="14" presetClass="entr" presetSubtype="10" fill="hold" grpId="0" nodeType="afterEffect">
                                  <p:stCondLst>
                                    <p:cond delay="500"/>
                                  </p:stCondLst>
                                  <p:childTnLst>
                                    <p:set>
                                      <p:cBhvr>
                                        <p:cTn id="24" dur="1" fill="hold">
                                          <p:stCondLst>
                                            <p:cond delay="0"/>
                                          </p:stCondLst>
                                        </p:cTn>
                                        <p:tgtEl>
                                          <p:spTgt spid="4">
                                            <p:graphicEl>
                                              <a:dgm id="{246D06B0-C7ED-49A7-B499-4A872B005A70}"/>
                                            </p:graphicEl>
                                          </p:spTgt>
                                        </p:tgtEl>
                                        <p:attrNameLst>
                                          <p:attrName>style.visibility</p:attrName>
                                        </p:attrNameLst>
                                      </p:cBhvr>
                                      <p:to>
                                        <p:strVal val="visible"/>
                                      </p:to>
                                    </p:set>
                                    <p:animEffect transition="in" filter="randombar(horizontal)">
                                      <p:cBhvr>
                                        <p:cTn id="25" dur="500"/>
                                        <p:tgtEl>
                                          <p:spTgt spid="4">
                                            <p:graphicEl>
                                              <a:dgm id="{246D06B0-C7ED-49A7-B499-4A872B005A70}"/>
                                            </p:graphicEl>
                                          </p:spTgt>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4">
                                            <p:graphicEl>
                                              <a:dgm id="{27DB5886-06C9-4191-B8CC-50B61E5F5F1B}"/>
                                            </p:graphicEl>
                                          </p:spTgt>
                                        </p:tgtEl>
                                        <p:attrNameLst>
                                          <p:attrName>style.visibility</p:attrName>
                                        </p:attrNameLst>
                                      </p:cBhvr>
                                      <p:to>
                                        <p:strVal val="visible"/>
                                      </p:to>
                                    </p:set>
                                    <p:animEffect transition="in" filter="randombar(horizontal)">
                                      <p:cBhvr>
                                        <p:cTn id="28" dur="500"/>
                                        <p:tgtEl>
                                          <p:spTgt spid="4">
                                            <p:graphicEl>
                                              <a:dgm id="{27DB5886-06C9-4191-B8CC-50B61E5F5F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5F26F8-00F5-4D16-A5FE-0ABB5D3A52A3}"/>
              </a:ext>
            </a:extLst>
          </p:cNvPr>
          <p:cNvSpPr>
            <a:spLocks noGrp="1"/>
          </p:cNvSpPr>
          <p:nvPr>
            <p:ph type="title"/>
          </p:nvPr>
        </p:nvSpPr>
        <p:spPr>
          <a:xfrm>
            <a:off x="228600" y="355638"/>
            <a:ext cx="11283079" cy="1830864"/>
          </a:xfrm>
        </p:spPr>
        <p:txBody>
          <a:bodyPr/>
          <a:lstStyle/>
          <a:p>
            <a:r>
              <a:rPr lang="en-US" dirty="0"/>
              <a:t>§ 106.261 / § 106.262…</a:t>
            </a:r>
          </a:p>
        </p:txBody>
      </p:sp>
      <p:graphicFrame>
        <p:nvGraphicFramePr>
          <p:cNvPr id="5" name="Diagram 4">
            <a:extLst>
              <a:ext uri="{FF2B5EF4-FFF2-40B4-BE49-F238E27FC236}">
                <a16:creationId xmlns:a16="http://schemas.microsoft.com/office/drawing/2014/main" id="{53F615EF-2A02-4A2B-910A-20A5AE0CA4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1472060"/>
              </p:ext>
            </p:extLst>
          </p:nvPr>
        </p:nvGraphicFramePr>
        <p:xfrm>
          <a:off x="0" y="2449726"/>
          <a:ext cx="4173794" cy="2886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4C920D4B-AC1A-4D20-8BF5-FE205C37637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00766413"/>
              </p:ext>
            </p:extLst>
          </p:nvPr>
        </p:nvGraphicFramePr>
        <p:xfrm>
          <a:off x="3739279" y="1283110"/>
          <a:ext cx="8452721" cy="52192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687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35F8569-C9D9-4FD3-944D-B69A6014B9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E098FFD-2E17-43F7-8DD6-9C23C134D81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9F6175B7-3BA4-4161-A059-FC6FD902F76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1015437-50B3-45C5-8FF6-095B4D332F3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5924C31-576A-4479-A987-BDA2757EF8B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26EE66FF-E8D9-42B7-B4F6-18B1C6B596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2914127-F789-4A44-BBC5-5C0AEE1343B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43B57C5-ABC4-4E69-885F-9D6C2EEE17B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95E1140-E554-4125-BBC4-68B726B2E3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8633-23BC-492B-B667-66983C10B271}"/>
              </a:ext>
            </a:extLst>
          </p:cNvPr>
          <p:cNvSpPr>
            <a:spLocks noGrp="1"/>
          </p:cNvSpPr>
          <p:nvPr>
            <p:ph type="title"/>
          </p:nvPr>
        </p:nvSpPr>
        <p:spPr>
          <a:xfrm>
            <a:off x="0" y="251316"/>
            <a:ext cx="11362113" cy="1830864"/>
          </a:xfrm>
        </p:spPr>
        <p:txBody>
          <a:bodyPr/>
          <a:lstStyle/>
          <a:p>
            <a:r>
              <a:rPr lang="en-US" dirty="0"/>
              <a:t>New Hour</a:t>
            </a:r>
          </a:p>
        </p:txBody>
      </p:sp>
      <p:pic>
        <p:nvPicPr>
          <p:cNvPr id="5" name="Graphic 4" descr="Large Cylinder outline">
            <a:extLst>
              <a:ext uri="{FF2B5EF4-FFF2-40B4-BE49-F238E27FC236}">
                <a16:creationId xmlns:a16="http://schemas.microsoft.com/office/drawing/2014/main" id="{211DAB26-F4EB-4600-A90A-EF238A500BA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701" y="0"/>
            <a:ext cx="4907483" cy="4907483"/>
          </a:xfrm>
          <a:prstGeom prst="rect">
            <a:avLst/>
          </a:prstGeom>
        </p:spPr>
      </p:pic>
      <p:pic>
        <p:nvPicPr>
          <p:cNvPr id="10" name="Graphic 9" descr="Small Cylinder A outline">
            <a:extLst>
              <a:ext uri="{FF2B5EF4-FFF2-40B4-BE49-F238E27FC236}">
                <a16:creationId xmlns:a16="http://schemas.microsoft.com/office/drawing/2014/main" id="{0425785A-6D91-4916-A94B-23DF9E428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941" y="1848220"/>
            <a:ext cx="1847965" cy="1847965"/>
          </a:xfrm>
          <a:prstGeom prst="rect">
            <a:avLst/>
          </a:prstGeom>
        </p:spPr>
      </p:pic>
      <p:cxnSp>
        <p:nvCxnSpPr>
          <p:cNvPr id="7" name="Straight Arrow Connector 6" descr="Cylinder outline">
            <a:extLst>
              <a:ext uri="{FF2B5EF4-FFF2-40B4-BE49-F238E27FC236}">
                <a16:creationId xmlns:a16="http://schemas.microsoft.com/office/drawing/2014/main" id="{0094A4E5-ABF9-4E3F-87AC-BA1FD9FE7C7B}"/>
              </a:ext>
              <a:ext uri="{C183D7F6-B498-43B3-948B-1728B52AA6E4}">
                <adec:decorative xmlns:adec="http://schemas.microsoft.com/office/drawing/2017/decorative" val="0"/>
              </a:ext>
            </a:extLst>
          </p:cNvPr>
          <p:cNvCxnSpPr>
            <a:cxnSpLocks/>
          </p:cNvCxnSpPr>
          <p:nvPr/>
        </p:nvCxnSpPr>
        <p:spPr>
          <a:xfrm>
            <a:off x="2615877" y="2785536"/>
            <a:ext cx="47919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Small Cylinder B outline">
            <a:extLst>
              <a:ext uri="{FF2B5EF4-FFF2-40B4-BE49-F238E27FC236}">
                <a16:creationId xmlns:a16="http://schemas.microsoft.com/office/drawing/2014/main" id="{520F400F-1991-4CE2-AF46-D1C9FEC84A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2881" y="2082180"/>
            <a:ext cx="1063049" cy="1063049"/>
          </a:xfrm>
          <a:prstGeom prst="rect">
            <a:avLst/>
          </a:prstGeom>
        </p:spPr>
      </p:pic>
      <p:cxnSp>
        <p:nvCxnSpPr>
          <p:cNvPr id="16" name="Straight Arrow Connector 15" descr="Arrow going up&#10;">
            <a:extLst>
              <a:ext uri="{FF2B5EF4-FFF2-40B4-BE49-F238E27FC236}">
                <a16:creationId xmlns:a16="http://schemas.microsoft.com/office/drawing/2014/main" id="{4A741EF0-3CC1-4E1E-A8FD-F5A9262E7F34}"/>
              </a:ext>
              <a:ext uri="{C183D7F6-B498-43B3-948B-1728B52AA6E4}">
                <adec:decorative xmlns:adec="http://schemas.microsoft.com/office/drawing/2017/decorative" val="0"/>
              </a:ext>
            </a:extLst>
          </p:cNvPr>
          <p:cNvCxnSpPr/>
          <p:nvPr/>
        </p:nvCxnSpPr>
        <p:spPr>
          <a:xfrm flipV="1">
            <a:off x="8646288" y="521909"/>
            <a:ext cx="0" cy="155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3">
            <a:extLst>
              <a:ext uri="{FF2B5EF4-FFF2-40B4-BE49-F238E27FC236}">
                <a16:creationId xmlns:a16="http://schemas.microsoft.com/office/drawing/2014/main" id="{98E2DE0C-3D5F-4762-812E-00660C3C30C4}"/>
              </a:ext>
            </a:extLst>
          </p:cNvPr>
          <p:cNvGraphicFramePr>
            <a:graphicFrameLocks noGrp="1"/>
          </p:cNvGraphicFramePr>
          <p:nvPr>
            <p:extLst>
              <p:ext uri="{D42A27DB-BD31-4B8C-83A1-F6EECF244321}">
                <p14:modId xmlns:p14="http://schemas.microsoft.com/office/powerpoint/2010/main" val="2914183807"/>
              </p:ext>
            </p:extLst>
          </p:nvPr>
        </p:nvGraphicFramePr>
        <p:xfrm>
          <a:off x="1493520" y="4625435"/>
          <a:ext cx="10698480" cy="1878952"/>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472468584"/>
                    </a:ext>
                  </a:extLst>
                </a:gridCol>
                <a:gridCol w="1783080">
                  <a:extLst>
                    <a:ext uri="{9D8B030D-6E8A-4147-A177-3AD203B41FA5}">
                      <a16:colId xmlns:a16="http://schemas.microsoft.com/office/drawing/2014/main" val="1704190159"/>
                    </a:ext>
                  </a:extLst>
                </a:gridCol>
                <a:gridCol w="1783080">
                  <a:extLst>
                    <a:ext uri="{9D8B030D-6E8A-4147-A177-3AD203B41FA5}">
                      <a16:colId xmlns:a16="http://schemas.microsoft.com/office/drawing/2014/main" val="4019000233"/>
                    </a:ext>
                  </a:extLst>
                </a:gridCol>
                <a:gridCol w="1783080">
                  <a:extLst>
                    <a:ext uri="{9D8B030D-6E8A-4147-A177-3AD203B41FA5}">
                      <a16:colId xmlns:a16="http://schemas.microsoft.com/office/drawing/2014/main" val="828125522"/>
                    </a:ext>
                  </a:extLst>
                </a:gridCol>
                <a:gridCol w="1783080">
                  <a:extLst>
                    <a:ext uri="{9D8B030D-6E8A-4147-A177-3AD203B41FA5}">
                      <a16:colId xmlns:a16="http://schemas.microsoft.com/office/drawing/2014/main" val="1531633428"/>
                    </a:ext>
                  </a:extLst>
                </a:gridCol>
                <a:gridCol w="1783080">
                  <a:extLst>
                    <a:ext uri="{9D8B030D-6E8A-4147-A177-3AD203B41FA5}">
                      <a16:colId xmlns:a16="http://schemas.microsoft.com/office/drawing/2014/main" val="562274000"/>
                    </a:ext>
                  </a:extLst>
                </a:gridCol>
              </a:tblGrid>
              <a:tr h="619436">
                <a:tc>
                  <a:txBody>
                    <a:bodyPr/>
                    <a:lstStyle/>
                    <a:p>
                      <a:r>
                        <a:rPr lang="en-US" dirty="0"/>
                        <a:t>Hour 1 </a:t>
                      </a:r>
                    </a:p>
                  </a:txBody>
                  <a:tcPr/>
                </a:tc>
                <a:tc>
                  <a:txBody>
                    <a:bodyPr/>
                    <a:lstStyle/>
                    <a:p>
                      <a:r>
                        <a:rPr lang="en-US" dirty="0"/>
                        <a:t>Hour 2</a:t>
                      </a:r>
                    </a:p>
                  </a:txBody>
                  <a:tcPr/>
                </a:tc>
                <a:tc>
                  <a:txBody>
                    <a:bodyPr/>
                    <a:lstStyle/>
                    <a:p>
                      <a:r>
                        <a:rPr lang="en-US" dirty="0"/>
                        <a:t>Hour 3</a:t>
                      </a:r>
                    </a:p>
                  </a:txBody>
                  <a:tcPr/>
                </a:tc>
                <a:tc>
                  <a:txBody>
                    <a:bodyPr/>
                    <a:lstStyle/>
                    <a:p>
                      <a:r>
                        <a:rPr lang="en-US" dirty="0"/>
                        <a:t>Hour 4</a:t>
                      </a:r>
                    </a:p>
                  </a:txBody>
                  <a:tcPr/>
                </a:tc>
                <a:tc>
                  <a:txBody>
                    <a:bodyPr/>
                    <a:lstStyle/>
                    <a:p>
                      <a:r>
                        <a:rPr lang="en-US" dirty="0"/>
                        <a:t>Hour 5</a:t>
                      </a:r>
                    </a:p>
                  </a:txBody>
                  <a:tcPr/>
                </a:tc>
                <a:tc>
                  <a:txBody>
                    <a:bodyPr/>
                    <a:lstStyle/>
                    <a:p>
                      <a:endParaRPr lang="en-US" dirty="0"/>
                    </a:p>
                  </a:txBody>
                  <a:tcPr>
                    <a:noFill/>
                  </a:tcPr>
                </a:tc>
                <a:extLst>
                  <a:ext uri="{0D108BD9-81ED-4DB2-BD59-A6C34878D82A}">
                    <a16:rowId xmlns:a16="http://schemas.microsoft.com/office/drawing/2014/main" val="775574030"/>
                  </a:ext>
                </a:extLst>
              </a:tr>
              <a:tr h="619436">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endParaRPr lang="en-US" dirty="0"/>
                    </a:p>
                  </a:txBody>
                  <a:tcPr>
                    <a:noFill/>
                  </a:tcPr>
                </a:tc>
                <a:extLst>
                  <a:ext uri="{0D108BD9-81ED-4DB2-BD59-A6C34878D82A}">
                    <a16:rowId xmlns:a16="http://schemas.microsoft.com/office/drawing/2014/main" val="2183133448"/>
                  </a:ext>
                </a:extLst>
              </a:tr>
              <a:tr h="619436">
                <a:tc>
                  <a:txBody>
                    <a:bodyPr/>
                    <a:lstStyle/>
                    <a:p>
                      <a:r>
                        <a:rPr lang="en-US" dirty="0"/>
                        <a:t>2 lb/hr VOC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endParaRPr lang="en-US" dirty="0"/>
                    </a:p>
                  </a:txBody>
                  <a:tcPr>
                    <a:noFill/>
                  </a:tcPr>
                </a:tc>
                <a:extLst>
                  <a:ext uri="{0D108BD9-81ED-4DB2-BD59-A6C34878D82A}">
                    <a16:rowId xmlns:a16="http://schemas.microsoft.com/office/drawing/2014/main" val="3235978457"/>
                  </a:ext>
                </a:extLst>
              </a:tr>
            </a:tbl>
          </a:graphicData>
        </a:graphic>
      </p:graphicFrame>
    </p:spTree>
    <p:extLst>
      <p:ext uri="{BB962C8B-B14F-4D97-AF65-F5344CB8AC3E}">
        <p14:creationId xmlns:p14="http://schemas.microsoft.com/office/powerpoint/2010/main" val="85318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8633-23BC-492B-B667-66983C10B271}"/>
              </a:ext>
            </a:extLst>
          </p:cNvPr>
          <p:cNvSpPr>
            <a:spLocks noGrp="1"/>
          </p:cNvSpPr>
          <p:nvPr>
            <p:ph type="title"/>
          </p:nvPr>
        </p:nvSpPr>
        <p:spPr>
          <a:xfrm>
            <a:off x="0" y="262202"/>
            <a:ext cx="11362113" cy="1830864"/>
          </a:xfrm>
        </p:spPr>
        <p:txBody>
          <a:bodyPr/>
          <a:lstStyle/>
          <a:p>
            <a:r>
              <a:rPr lang="en-US" dirty="0"/>
              <a:t>New Hour </a:t>
            </a:r>
            <a:r>
              <a:rPr lang="en-US" dirty="0">
                <a:solidFill>
                  <a:schemeClr val="bg1"/>
                </a:solidFill>
              </a:rPr>
              <a:t>(A)</a:t>
            </a:r>
          </a:p>
        </p:txBody>
      </p:sp>
      <p:grpSp>
        <p:nvGrpSpPr>
          <p:cNvPr id="3" name="Group 2" descr="graphic of small cylinder with arrow showing it going into large cylinder and then arrow pointing up.">
            <a:extLst>
              <a:ext uri="{FF2B5EF4-FFF2-40B4-BE49-F238E27FC236}">
                <a16:creationId xmlns:a16="http://schemas.microsoft.com/office/drawing/2014/main" id="{E1D59D3B-43A7-492D-A1B2-93D26BA43BDE}"/>
              </a:ext>
            </a:extLst>
          </p:cNvPr>
          <p:cNvGrpSpPr/>
          <p:nvPr/>
        </p:nvGrpSpPr>
        <p:grpSpPr>
          <a:xfrm>
            <a:off x="414941" y="0"/>
            <a:ext cx="11473243" cy="4907483"/>
            <a:chOff x="414941" y="0"/>
            <a:chExt cx="11473243" cy="4907483"/>
          </a:xfrm>
        </p:grpSpPr>
        <p:pic>
          <p:nvPicPr>
            <p:cNvPr id="5" name="Graphic 4" descr="Cylinder outline">
              <a:extLst>
                <a:ext uri="{FF2B5EF4-FFF2-40B4-BE49-F238E27FC236}">
                  <a16:creationId xmlns:a16="http://schemas.microsoft.com/office/drawing/2014/main" id="{211DAB26-F4EB-4600-A90A-EF238A500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701" y="0"/>
              <a:ext cx="4907483" cy="4907483"/>
            </a:xfrm>
            <a:prstGeom prst="rect">
              <a:avLst/>
            </a:prstGeom>
          </p:spPr>
        </p:pic>
        <p:pic>
          <p:nvPicPr>
            <p:cNvPr id="10" name="Graphic 9" descr="Database outline">
              <a:extLst>
                <a:ext uri="{FF2B5EF4-FFF2-40B4-BE49-F238E27FC236}">
                  <a16:creationId xmlns:a16="http://schemas.microsoft.com/office/drawing/2014/main" id="{0425785A-6D91-4916-A94B-23DF9E428F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941" y="1848220"/>
              <a:ext cx="1847965" cy="1847965"/>
            </a:xfrm>
            <a:prstGeom prst="rect">
              <a:avLst/>
            </a:prstGeom>
          </p:spPr>
        </p:pic>
        <p:cxnSp>
          <p:nvCxnSpPr>
            <p:cNvPr id="7" name="Straight Arrow Connector 6" descr="Arrow to the right">
              <a:extLst>
                <a:ext uri="{FF2B5EF4-FFF2-40B4-BE49-F238E27FC236}">
                  <a16:creationId xmlns:a16="http://schemas.microsoft.com/office/drawing/2014/main" id="{0094A4E5-ABF9-4E3F-87AC-BA1FD9FE7C7B}"/>
                </a:ext>
              </a:extLst>
            </p:cNvPr>
            <p:cNvCxnSpPr>
              <a:cxnSpLocks/>
            </p:cNvCxnSpPr>
            <p:nvPr/>
          </p:nvCxnSpPr>
          <p:spPr>
            <a:xfrm>
              <a:off x="2615877" y="2785536"/>
              <a:ext cx="47919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Database outline">
              <a:extLst>
                <a:ext uri="{FF2B5EF4-FFF2-40B4-BE49-F238E27FC236}">
                  <a16:creationId xmlns:a16="http://schemas.microsoft.com/office/drawing/2014/main" id="{520F400F-1991-4CE2-AF46-D1C9FEC84A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2881" y="2082180"/>
              <a:ext cx="1063049" cy="1063049"/>
            </a:xfrm>
            <a:prstGeom prst="rect">
              <a:avLst/>
            </a:prstGeom>
          </p:spPr>
        </p:pic>
        <p:cxnSp>
          <p:nvCxnSpPr>
            <p:cNvPr id="16" name="Straight Arrow Connector 15" descr="Arrow pointing up">
              <a:extLst>
                <a:ext uri="{FF2B5EF4-FFF2-40B4-BE49-F238E27FC236}">
                  <a16:creationId xmlns:a16="http://schemas.microsoft.com/office/drawing/2014/main" id="{4A741EF0-3CC1-4E1E-A8FD-F5A9262E7F34}"/>
                </a:ext>
              </a:extLst>
            </p:cNvPr>
            <p:cNvCxnSpPr/>
            <p:nvPr/>
          </p:nvCxnSpPr>
          <p:spPr>
            <a:xfrm flipV="1">
              <a:off x="8646288" y="521909"/>
              <a:ext cx="0" cy="155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Table 3">
            <a:extLst>
              <a:ext uri="{FF2B5EF4-FFF2-40B4-BE49-F238E27FC236}">
                <a16:creationId xmlns:a16="http://schemas.microsoft.com/office/drawing/2014/main" id="{473B27CA-97CE-4D08-B83C-10DE31F6B979}"/>
              </a:ext>
            </a:extLst>
          </p:cNvPr>
          <p:cNvGraphicFramePr>
            <a:graphicFrameLocks noGrp="1"/>
          </p:cNvGraphicFramePr>
          <p:nvPr>
            <p:extLst>
              <p:ext uri="{D42A27DB-BD31-4B8C-83A1-F6EECF244321}">
                <p14:modId xmlns:p14="http://schemas.microsoft.com/office/powerpoint/2010/main" val="3525433996"/>
              </p:ext>
            </p:extLst>
          </p:nvPr>
        </p:nvGraphicFramePr>
        <p:xfrm>
          <a:off x="1493520" y="4625435"/>
          <a:ext cx="10698480" cy="1878952"/>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472468584"/>
                    </a:ext>
                  </a:extLst>
                </a:gridCol>
                <a:gridCol w="1783080">
                  <a:extLst>
                    <a:ext uri="{9D8B030D-6E8A-4147-A177-3AD203B41FA5}">
                      <a16:colId xmlns:a16="http://schemas.microsoft.com/office/drawing/2014/main" val="1704190159"/>
                    </a:ext>
                  </a:extLst>
                </a:gridCol>
                <a:gridCol w="1783080">
                  <a:extLst>
                    <a:ext uri="{9D8B030D-6E8A-4147-A177-3AD203B41FA5}">
                      <a16:colId xmlns:a16="http://schemas.microsoft.com/office/drawing/2014/main" val="4019000233"/>
                    </a:ext>
                  </a:extLst>
                </a:gridCol>
                <a:gridCol w="1783080">
                  <a:extLst>
                    <a:ext uri="{9D8B030D-6E8A-4147-A177-3AD203B41FA5}">
                      <a16:colId xmlns:a16="http://schemas.microsoft.com/office/drawing/2014/main" val="828125522"/>
                    </a:ext>
                  </a:extLst>
                </a:gridCol>
                <a:gridCol w="1783080">
                  <a:extLst>
                    <a:ext uri="{9D8B030D-6E8A-4147-A177-3AD203B41FA5}">
                      <a16:colId xmlns:a16="http://schemas.microsoft.com/office/drawing/2014/main" val="1531633428"/>
                    </a:ext>
                  </a:extLst>
                </a:gridCol>
                <a:gridCol w="1783080">
                  <a:extLst>
                    <a:ext uri="{9D8B030D-6E8A-4147-A177-3AD203B41FA5}">
                      <a16:colId xmlns:a16="http://schemas.microsoft.com/office/drawing/2014/main" val="562274000"/>
                    </a:ext>
                  </a:extLst>
                </a:gridCol>
              </a:tblGrid>
              <a:tr h="619436">
                <a:tc>
                  <a:txBody>
                    <a:bodyPr/>
                    <a:lstStyle/>
                    <a:p>
                      <a:r>
                        <a:rPr lang="en-US" dirty="0"/>
                        <a:t>Hour 1 </a:t>
                      </a:r>
                    </a:p>
                  </a:txBody>
                  <a:tcPr/>
                </a:tc>
                <a:tc>
                  <a:txBody>
                    <a:bodyPr/>
                    <a:lstStyle/>
                    <a:p>
                      <a:r>
                        <a:rPr lang="en-US" dirty="0"/>
                        <a:t>Hour 2</a:t>
                      </a:r>
                    </a:p>
                  </a:txBody>
                  <a:tcPr/>
                </a:tc>
                <a:tc>
                  <a:txBody>
                    <a:bodyPr/>
                    <a:lstStyle/>
                    <a:p>
                      <a:r>
                        <a:rPr lang="en-US" dirty="0"/>
                        <a:t>Hour 3</a:t>
                      </a:r>
                    </a:p>
                  </a:txBody>
                  <a:tcPr/>
                </a:tc>
                <a:tc>
                  <a:txBody>
                    <a:bodyPr/>
                    <a:lstStyle/>
                    <a:p>
                      <a:r>
                        <a:rPr lang="en-US" dirty="0"/>
                        <a:t>Hour 4</a:t>
                      </a:r>
                    </a:p>
                  </a:txBody>
                  <a:tcPr/>
                </a:tc>
                <a:tc>
                  <a:txBody>
                    <a:bodyPr/>
                    <a:lstStyle/>
                    <a:p>
                      <a:r>
                        <a:rPr lang="en-US" dirty="0"/>
                        <a:t>Hour 5</a:t>
                      </a:r>
                    </a:p>
                  </a:txBody>
                  <a:tcPr/>
                </a:tc>
                <a:tc>
                  <a:txBody>
                    <a:bodyPr/>
                    <a:lstStyle/>
                    <a:p>
                      <a:endParaRPr lang="en-US" dirty="0"/>
                    </a:p>
                  </a:txBody>
                  <a:tcPr>
                    <a:noFill/>
                  </a:tcPr>
                </a:tc>
                <a:extLst>
                  <a:ext uri="{0D108BD9-81ED-4DB2-BD59-A6C34878D82A}">
                    <a16:rowId xmlns:a16="http://schemas.microsoft.com/office/drawing/2014/main" val="775574030"/>
                  </a:ext>
                </a:extLst>
              </a:tr>
              <a:tr h="619436">
                <a:tc>
                  <a:txBody>
                    <a:bodyPr/>
                    <a:lstStyle/>
                    <a:p>
                      <a:r>
                        <a:rPr lang="en-US" dirty="0"/>
                        <a:t>2 bbl</a:t>
                      </a:r>
                    </a:p>
                  </a:txBody>
                  <a:tcPr/>
                </a:tc>
                <a:tc>
                  <a:txBody>
                    <a:bodyPr/>
                    <a:lstStyle/>
                    <a:p>
                      <a:r>
                        <a:rPr lang="en-US" dirty="0"/>
                        <a:t>2 bbl</a:t>
                      </a:r>
                    </a:p>
                  </a:txBody>
                  <a:tcPr/>
                </a:tc>
                <a:tc>
                  <a:txBody>
                    <a:bodyPr/>
                    <a:lstStyle/>
                    <a:p>
                      <a:r>
                        <a:rPr lang="en-US" dirty="0"/>
                        <a:t>2 bbl</a:t>
                      </a:r>
                    </a:p>
                  </a:txBody>
                  <a:tcPr/>
                </a:tc>
                <a:tc>
                  <a:txBody>
                    <a:bodyPr/>
                    <a:lstStyle/>
                    <a:p>
                      <a:r>
                        <a:rPr lang="en-US" dirty="0"/>
                        <a:t>2 bbl</a:t>
                      </a:r>
                    </a:p>
                  </a:txBody>
                  <a:tcPr/>
                </a:tc>
                <a:tc>
                  <a:txBody>
                    <a:bodyPr/>
                    <a:lstStyle/>
                    <a:p>
                      <a:r>
                        <a:rPr lang="en-US" dirty="0"/>
                        <a:t>2 bbl</a:t>
                      </a:r>
                    </a:p>
                  </a:txBody>
                  <a:tcPr/>
                </a:tc>
                <a:tc>
                  <a:txBody>
                    <a:bodyPr/>
                    <a:lstStyle/>
                    <a:p>
                      <a:endParaRPr lang="en-US" dirty="0"/>
                    </a:p>
                  </a:txBody>
                  <a:tcPr>
                    <a:noFill/>
                  </a:tcPr>
                </a:tc>
                <a:extLst>
                  <a:ext uri="{0D108BD9-81ED-4DB2-BD59-A6C34878D82A}">
                    <a16:rowId xmlns:a16="http://schemas.microsoft.com/office/drawing/2014/main" val="2183133448"/>
                  </a:ext>
                </a:extLst>
              </a:tr>
              <a:tr h="619436">
                <a:tc>
                  <a:txBody>
                    <a:bodyPr/>
                    <a:lstStyle/>
                    <a:p>
                      <a:r>
                        <a:rPr lang="en-US" dirty="0"/>
                        <a:t>4 lb/hr VOC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lb/hr VOC </a:t>
                      </a:r>
                    </a:p>
                    <a:p>
                      <a:endParaRPr lang="en-US" dirty="0"/>
                    </a:p>
                  </a:txBody>
                  <a:tcPr/>
                </a:tc>
                <a:tc>
                  <a:txBody>
                    <a:bodyPr/>
                    <a:lstStyle/>
                    <a:p>
                      <a:endParaRPr lang="en-US" dirty="0"/>
                    </a:p>
                  </a:txBody>
                  <a:tcPr>
                    <a:noFill/>
                  </a:tcPr>
                </a:tc>
                <a:extLst>
                  <a:ext uri="{0D108BD9-81ED-4DB2-BD59-A6C34878D82A}">
                    <a16:rowId xmlns:a16="http://schemas.microsoft.com/office/drawing/2014/main" val="3235978457"/>
                  </a:ext>
                </a:extLst>
              </a:tr>
            </a:tbl>
          </a:graphicData>
        </a:graphic>
      </p:graphicFrame>
      <p:pic>
        <p:nvPicPr>
          <p:cNvPr id="9" name="Graphic 8" descr="Database outline">
            <a:extLst>
              <a:ext uri="{FF2B5EF4-FFF2-40B4-BE49-F238E27FC236}">
                <a16:creationId xmlns:a16="http://schemas.microsoft.com/office/drawing/2014/main" id="{AB34DB63-124C-4074-825D-767848B94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230" y="2102244"/>
            <a:ext cx="1879840" cy="1879840"/>
          </a:xfrm>
          <a:prstGeom prst="rect">
            <a:avLst/>
          </a:prstGeom>
        </p:spPr>
      </p:pic>
      <p:pic>
        <p:nvPicPr>
          <p:cNvPr id="12" name="Graphic 11" descr="Database outline">
            <a:extLst>
              <a:ext uri="{FF2B5EF4-FFF2-40B4-BE49-F238E27FC236}">
                <a16:creationId xmlns:a16="http://schemas.microsoft.com/office/drawing/2014/main" id="{16425C2B-A91A-4CB8-9C08-9CB5902E0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3383" y="2079266"/>
            <a:ext cx="1063049" cy="1063049"/>
          </a:xfrm>
          <a:prstGeom prst="rect">
            <a:avLst/>
          </a:prstGeom>
        </p:spPr>
      </p:pic>
      <p:cxnSp>
        <p:nvCxnSpPr>
          <p:cNvPr id="13" name="Straight Arrow Connector 12" descr="arrow pointing up">
            <a:extLst>
              <a:ext uri="{FF2B5EF4-FFF2-40B4-BE49-F238E27FC236}">
                <a16:creationId xmlns:a16="http://schemas.microsoft.com/office/drawing/2014/main" id="{65B7D649-6E9E-4F0E-820B-D22B307ECB2E}"/>
              </a:ext>
            </a:extLst>
          </p:cNvPr>
          <p:cNvCxnSpPr/>
          <p:nvPr/>
        </p:nvCxnSpPr>
        <p:spPr>
          <a:xfrm flipV="1">
            <a:off x="10498925" y="521908"/>
            <a:ext cx="0" cy="155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67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88633-23BC-492B-B667-66983C10B271}"/>
              </a:ext>
            </a:extLst>
          </p:cNvPr>
          <p:cNvSpPr>
            <a:spLocks noGrp="1"/>
          </p:cNvSpPr>
          <p:nvPr>
            <p:ph type="title"/>
          </p:nvPr>
        </p:nvSpPr>
        <p:spPr>
          <a:xfrm>
            <a:off x="0" y="251316"/>
            <a:ext cx="11362113" cy="1830864"/>
          </a:xfrm>
        </p:spPr>
        <p:txBody>
          <a:bodyPr/>
          <a:lstStyle/>
          <a:p>
            <a:r>
              <a:rPr lang="en-US" dirty="0"/>
              <a:t>New Hour </a:t>
            </a:r>
            <a:r>
              <a:rPr lang="en-US" dirty="0">
                <a:solidFill>
                  <a:schemeClr val="bg1"/>
                </a:solidFill>
              </a:rPr>
              <a:t>(B)</a:t>
            </a:r>
          </a:p>
        </p:txBody>
      </p:sp>
      <p:grpSp>
        <p:nvGrpSpPr>
          <p:cNvPr id="3" name="Group 2" descr="graphic of small cylinder with arrow showing it going into large cylinder and then arrow pointing up.">
            <a:extLst>
              <a:ext uri="{FF2B5EF4-FFF2-40B4-BE49-F238E27FC236}">
                <a16:creationId xmlns:a16="http://schemas.microsoft.com/office/drawing/2014/main" id="{7B1E2136-A2D7-44D4-AA1E-406F72053234}"/>
              </a:ext>
            </a:extLst>
          </p:cNvPr>
          <p:cNvGrpSpPr/>
          <p:nvPr/>
        </p:nvGrpSpPr>
        <p:grpSpPr>
          <a:xfrm>
            <a:off x="1043971" y="0"/>
            <a:ext cx="10844213" cy="4907483"/>
            <a:chOff x="1043971" y="0"/>
            <a:chExt cx="10844213" cy="4907483"/>
          </a:xfrm>
        </p:grpSpPr>
        <p:pic>
          <p:nvPicPr>
            <p:cNvPr id="5" name="Graphic 4" descr="Cylinder outline">
              <a:extLst>
                <a:ext uri="{FF2B5EF4-FFF2-40B4-BE49-F238E27FC236}">
                  <a16:creationId xmlns:a16="http://schemas.microsoft.com/office/drawing/2014/main" id="{211DAB26-F4EB-4600-A90A-EF238A500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701" y="0"/>
              <a:ext cx="4907483" cy="4907483"/>
            </a:xfrm>
            <a:prstGeom prst="rect">
              <a:avLst/>
            </a:prstGeom>
          </p:spPr>
        </p:pic>
        <p:pic>
          <p:nvPicPr>
            <p:cNvPr id="9" name="Graphic 8" descr="Database outline">
              <a:extLst>
                <a:ext uri="{FF2B5EF4-FFF2-40B4-BE49-F238E27FC236}">
                  <a16:creationId xmlns:a16="http://schemas.microsoft.com/office/drawing/2014/main" id="{AB34DB63-124C-4074-825D-767848B94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971" y="2102244"/>
              <a:ext cx="1879840" cy="1879840"/>
            </a:xfrm>
            <a:prstGeom prst="rect">
              <a:avLst/>
            </a:prstGeom>
          </p:spPr>
        </p:pic>
        <p:cxnSp>
          <p:nvCxnSpPr>
            <p:cNvPr id="7" name="Straight Arrow Connector 6" descr="Arrow to the right">
              <a:extLst>
                <a:ext uri="{FF2B5EF4-FFF2-40B4-BE49-F238E27FC236}">
                  <a16:creationId xmlns:a16="http://schemas.microsoft.com/office/drawing/2014/main" id="{0094A4E5-ABF9-4E3F-87AC-BA1FD9FE7C7B}"/>
                </a:ext>
              </a:extLst>
            </p:cNvPr>
            <p:cNvCxnSpPr>
              <a:cxnSpLocks/>
            </p:cNvCxnSpPr>
            <p:nvPr/>
          </p:nvCxnSpPr>
          <p:spPr>
            <a:xfrm>
              <a:off x="2615877" y="2785536"/>
              <a:ext cx="47919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Graphic 11" descr="Database outline">
              <a:extLst>
                <a:ext uri="{FF2B5EF4-FFF2-40B4-BE49-F238E27FC236}">
                  <a16:creationId xmlns:a16="http://schemas.microsoft.com/office/drawing/2014/main" id="{16425C2B-A91A-4CB8-9C08-9CB5902E0A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3383" y="2080421"/>
              <a:ext cx="1063049" cy="1063049"/>
            </a:xfrm>
            <a:prstGeom prst="rect">
              <a:avLst/>
            </a:prstGeom>
          </p:spPr>
        </p:pic>
        <p:cxnSp>
          <p:nvCxnSpPr>
            <p:cNvPr id="13" name="Straight Arrow Connector 12" descr="arrow pointing up">
              <a:extLst>
                <a:ext uri="{FF2B5EF4-FFF2-40B4-BE49-F238E27FC236}">
                  <a16:creationId xmlns:a16="http://schemas.microsoft.com/office/drawing/2014/main" id="{65B7D649-6E9E-4F0E-820B-D22B307ECB2E}"/>
                </a:ext>
              </a:extLst>
            </p:cNvPr>
            <p:cNvCxnSpPr/>
            <p:nvPr/>
          </p:nvCxnSpPr>
          <p:spPr>
            <a:xfrm flipV="1">
              <a:off x="10498925" y="521908"/>
              <a:ext cx="0" cy="155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5" name="Table 3">
            <a:extLst>
              <a:ext uri="{FF2B5EF4-FFF2-40B4-BE49-F238E27FC236}">
                <a16:creationId xmlns:a16="http://schemas.microsoft.com/office/drawing/2014/main" id="{473B27CA-97CE-4D08-B83C-10DE31F6B979}"/>
              </a:ext>
            </a:extLst>
          </p:cNvPr>
          <p:cNvGraphicFramePr>
            <a:graphicFrameLocks noGrp="1"/>
          </p:cNvGraphicFramePr>
          <p:nvPr>
            <p:extLst>
              <p:ext uri="{D42A27DB-BD31-4B8C-83A1-F6EECF244321}">
                <p14:modId xmlns:p14="http://schemas.microsoft.com/office/powerpoint/2010/main" val="3202411794"/>
              </p:ext>
            </p:extLst>
          </p:nvPr>
        </p:nvGraphicFramePr>
        <p:xfrm>
          <a:off x="746760" y="4612320"/>
          <a:ext cx="10698480" cy="1899596"/>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472468584"/>
                    </a:ext>
                  </a:extLst>
                </a:gridCol>
                <a:gridCol w="1783080">
                  <a:extLst>
                    <a:ext uri="{9D8B030D-6E8A-4147-A177-3AD203B41FA5}">
                      <a16:colId xmlns:a16="http://schemas.microsoft.com/office/drawing/2014/main" val="1704190159"/>
                    </a:ext>
                  </a:extLst>
                </a:gridCol>
                <a:gridCol w="1783080">
                  <a:extLst>
                    <a:ext uri="{9D8B030D-6E8A-4147-A177-3AD203B41FA5}">
                      <a16:colId xmlns:a16="http://schemas.microsoft.com/office/drawing/2014/main" val="4019000233"/>
                    </a:ext>
                  </a:extLst>
                </a:gridCol>
                <a:gridCol w="1783080">
                  <a:extLst>
                    <a:ext uri="{9D8B030D-6E8A-4147-A177-3AD203B41FA5}">
                      <a16:colId xmlns:a16="http://schemas.microsoft.com/office/drawing/2014/main" val="828125522"/>
                    </a:ext>
                  </a:extLst>
                </a:gridCol>
                <a:gridCol w="1783080">
                  <a:extLst>
                    <a:ext uri="{9D8B030D-6E8A-4147-A177-3AD203B41FA5}">
                      <a16:colId xmlns:a16="http://schemas.microsoft.com/office/drawing/2014/main" val="1531633428"/>
                    </a:ext>
                  </a:extLst>
                </a:gridCol>
                <a:gridCol w="1783080">
                  <a:extLst>
                    <a:ext uri="{9D8B030D-6E8A-4147-A177-3AD203B41FA5}">
                      <a16:colId xmlns:a16="http://schemas.microsoft.com/office/drawing/2014/main" val="4006086204"/>
                    </a:ext>
                  </a:extLst>
                </a:gridCol>
              </a:tblGrid>
              <a:tr h="619436">
                <a:tc>
                  <a:txBody>
                    <a:bodyPr/>
                    <a:lstStyle/>
                    <a:p>
                      <a:r>
                        <a:rPr lang="en-US" dirty="0"/>
                        <a:t>Hour 1 </a:t>
                      </a:r>
                    </a:p>
                  </a:txBody>
                  <a:tcPr/>
                </a:tc>
                <a:tc>
                  <a:txBody>
                    <a:bodyPr/>
                    <a:lstStyle/>
                    <a:p>
                      <a:r>
                        <a:rPr lang="en-US" dirty="0"/>
                        <a:t>Hour 2</a:t>
                      </a:r>
                    </a:p>
                  </a:txBody>
                  <a:tcPr/>
                </a:tc>
                <a:tc>
                  <a:txBody>
                    <a:bodyPr/>
                    <a:lstStyle/>
                    <a:p>
                      <a:r>
                        <a:rPr lang="en-US" dirty="0"/>
                        <a:t>Hour 3</a:t>
                      </a:r>
                    </a:p>
                  </a:txBody>
                  <a:tcPr/>
                </a:tc>
                <a:tc>
                  <a:txBody>
                    <a:bodyPr/>
                    <a:lstStyle/>
                    <a:p>
                      <a:r>
                        <a:rPr lang="en-US" dirty="0"/>
                        <a:t>Hour 4</a:t>
                      </a:r>
                    </a:p>
                  </a:txBody>
                  <a:tcPr/>
                </a:tc>
                <a:tc>
                  <a:txBody>
                    <a:bodyPr/>
                    <a:lstStyle/>
                    <a:p>
                      <a:r>
                        <a:rPr lang="en-US" dirty="0"/>
                        <a:t>Hour 5</a:t>
                      </a:r>
                    </a:p>
                  </a:txBody>
                  <a:tcPr/>
                </a:tc>
                <a:tc>
                  <a:txBody>
                    <a:bodyPr/>
                    <a:lstStyle/>
                    <a:p>
                      <a:r>
                        <a:rPr lang="en-US" dirty="0"/>
                        <a:t>Hour 6 NEW HOUR</a:t>
                      </a:r>
                    </a:p>
                  </a:txBody>
                  <a:tcPr>
                    <a:solidFill>
                      <a:schemeClr val="accent6">
                        <a:lumMod val="75000"/>
                      </a:schemeClr>
                    </a:solidFill>
                  </a:tcPr>
                </a:tc>
                <a:extLst>
                  <a:ext uri="{0D108BD9-81ED-4DB2-BD59-A6C34878D82A}">
                    <a16:rowId xmlns:a16="http://schemas.microsoft.com/office/drawing/2014/main" val="775574030"/>
                  </a:ext>
                </a:extLst>
              </a:tr>
              <a:tr h="619436">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r>
                        <a:rPr lang="en-US" dirty="0"/>
                        <a:t>1 bbl</a:t>
                      </a:r>
                    </a:p>
                  </a:txBody>
                  <a:tcPr/>
                </a:tc>
                <a:tc>
                  <a:txBody>
                    <a:bodyPr/>
                    <a:lstStyle/>
                    <a:p>
                      <a:r>
                        <a:rPr lang="en-US" dirty="0"/>
                        <a:t>1 bbl</a:t>
                      </a:r>
                    </a:p>
                  </a:txBody>
                  <a:tcPr>
                    <a:solidFill>
                      <a:schemeClr val="accent6">
                        <a:lumMod val="75000"/>
                      </a:schemeClr>
                    </a:solidFill>
                  </a:tcPr>
                </a:tc>
                <a:extLst>
                  <a:ext uri="{0D108BD9-81ED-4DB2-BD59-A6C34878D82A}">
                    <a16:rowId xmlns:a16="http://schemas.microsoft.com/office/drawing/2014/main" val="2183133448"/>
                  </a:ext>
                </a:extLst>
              </a:tr>
              <a:tr h="619436">
                <a:tc>
                  <a:txBody>
                    <a:bodyPr/>
                    <a:lstStyle/>
                    <a:p>
                      <a:r>
                        <a:rPr lang="en-US" dirty="0"/>
                        <a:t>2 lb/hr VOC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 VOC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lb/hr</a:t>
                      </a:r>
                    </a:p>
                  </a:txBody>
                  <a:tcPr>
                    <a:solidFill>
                      <a:schemeClr val="accent6">
                        <a:lumMod val="75000"/>
                      </a:schemeClr>
                    </a:solidFill>
                  </a:tcPr>
                </a:tc>
                <a:extLst>
                  <a:ext uri="{0D108BD9-81ED-4DB2-BD59-A6C34878D82A}">
                    <a16:rowId xmlns:a16="http://schemas.microsoft.com/office/drawing/2014/main" val="3235978457"/>
                  </a:ext>
                </a:extLst>
              </a:tr>
            </a:tbl>
          </a:graphicData>
        </a:graphic>
      </p:graphicFrame>
    </p:spTree>
    <p:extLst>
      <p:ext uri="{BB962C8B-B14F-4D97-AF65-F5344CB8AC3E}">
        <p14:creationId xmlns:p14="http://schemas.microsoft.com/office/powerpoint/2010/main" val="41575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286A-B026-4359-A85F-6EB48DE8D6D5}"/>
              </a:ext>
            </a:extLst>
          </p:cNvPr>
          <p:cNvSpPr>
            <a:spLocks noGrp="1"/>
          </p:cNvSpPr>
          <p:nvPr>
            <p:ph type="title"/>
          </p:nvPr>
        </p:nvSpPr>
        <p:spPr/>
        <p:txBody>
          <a:bodyPr/>
          <a:lstStyle/>
          <a:p>
            <a:r>
              <a:rPr lang="en-US" dirty="0"/>
              <a:t>“New Hour” Scenario</a:t>
            </a:r>
          </a:p>
        </p:txBody>
      </p:sp>
      <p:sp>
        <p:nvSpPr>
          <p:cNvPr id="51" name="TextBox 50">
            <a:extLst>
              <a:ext uri="{FF2B5EF4-FFF2-40B4-BE49-F238E27FC236}">
                <a16:creationId xmlns:a16="http://schemas.microsoft.com/office/drawing/2014/main" id="{6BF41C65-60A1-4707-8515-A1D6258607AC}"/>
              </a:ext>
            </a:extLst>
          </p:cNvPr>
          <p:cNvSpPr txBox="1"/>
          <p:nvPr/>
        </p:nvSpPr>
        <p:spPr>
          <a:xfrm>
            <a:off x="203419" y="1818963"/>
            <a:ext cx="454974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Arial" panose="020B0604020202020204"/>
                <a:ea typeface="+mn-ea"/>
                <a:cs typeface="+mn-cs"/>
              </a:rPr>
              <a:t>Storage tank loading is increasing annual throughput, additional 1,000 hours of operation, currently permitted at 5,000 hours</a:t>
            </a:r>
          </a:p>
        </p:txBody>
      </p:sp>
      <p:grpSp>
        <p:nvGrpSpPr>
          <p:cNvPr id="3" name="Group 2">
            <a:extLst>
              <a:ext uri="{FF2B5EF4-FFF2-40B4-BE49-F238E27FC236}">
                <a16:creationId xmlns:a16="http://schemas.microsoft.com/office/drawing/2014/main" id="{0AB0666C-7CFC-4FE6-A3B9-19847A6A0044}"/>
              </a:ext>
              <a:ext uri="{C183D7F6-B498-43B3-948B-1728B52AA6E4}">
                <adec:decorative xmlns:adec="http://schemas.microsoft.com/office/drawing/2017/decorative" val="1"/>
              </a:ext>
            </a:extLst>
          </p:cNvPr>
          <p:cNvGrpSpPr/>
          <p:nvPr/>
        </p:nvGrpSpPr>
        <p:grpSpPr>
          <a:xfrm>
            <a:off x="1035212" y="3952610"/>
            <a:ext cx="2886156" cy="2258690"/>
            <a:chOff x="4692148" y="523850"/>
            <a:chExt cx="2178894" cy="999959"/>
          </a:xfrm>
        </p:grpSpPr>
        <p:sp>
          <p:nvSpPr>
            <p:cNvPr id="4" name="Flowchart: Magnetic Disk 3">
              <a:extLst>
                <a:ext uri="{FF2B5EF4-FFF2-40B4-BE49-F238E27FC236}">
                  <a16:creationId xmlns:a16="http://schemas.microsoft.com/office/drawing/2014/main" id="{A48C864C-0E6C-4ACF-A1FB-55DED21F975F}"/>
                </a:ext>
              </a:extLst>
            </p:cNvPr>
            <p:cNvSpPr/>
            <p:nvPr/>
          </p:nvSpPr>
          <p:spPr>
            <a:xfrm>
              <a:off x="4692149" y="629039"/>
              <a:ext cx="2178893" cy="894770"/>
            </a:xfrm>
            <a:prstGeom prst="flowChartMagneticDisk">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Flowchart: Magnetic Disk 4">
              <a:extLst>
                <a:ext uri="{FF2B5EF4-FFF2-40B4-BE49-F238E27FC236}">
                  <a16:creationId xmlns:a16="http://schemas.microsoft.com/office/drawing/2014/main" id="{3B368346-284A-4F82-AC46-CEBBF75BD125}"/>
                </a:ext>
              </a:extLst>
            </p:cNvPr>
            <p:cNvSpPr/>
            <p:nvPr/>
          </p:nvSpPr>
          <p:spPr>
            <a:xfrm>
              <a:off x="4692148" y="523850"/>
              <a:ext cx="2178893" cy="396030"/>
            </a:xfrm>
            <a:prstGeom prst="flowChartMagneticDisk">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8990336E-EDD4-4BC9-9C2E-B61B60BDF07B}"/>
              </a:ext>
            </a:extLst>
          </p:cNvPr>
          <p:cNvSpPr txBox="1"/>
          <p:nvPr/>
        </p:nvSpPr>
        <p:spPr>
          <a:xfrm>
            <a:off x="1343502" y="4349314"/>
            <a:ext cx="23168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30 TAC 106</a:t>
            </a:r>
          </a:p>
        </p:txBody>
      </p:sp>
      <p:sp>
        <p:nvSpPr>
          <p:cNvPr id="10" name="TextBox 9">
            <a:extLst>
              <a:ext uri="{FF2B5EF4-FFF2-40B4-BE49-F238E27FC236}">
                <a16:creationId xmlns:a16="http://schemas.microsoft.com/office/drawing/2014/main" id="{B2EF8983-94A9-40AE-9066-2149D92B17C2}"/>
              </a:ext>
            </a:extLst>
          </p:cNvPr>
          <p:cNvSpPr txBox="1"/>
          <p:nvPr/>
        </p:nvSpPr>
        <p:spPr>
          <a:xfrm>
            <a:off x="1451747" y="5236466"/>
            <a:ext cx="21003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30 TAC 116</a:t>
            </a:r>
          </a:p>
        </p:txBody>
      </p:sp>
      <p:sp>
        <p:nvSpPr>
          <p:cNvPr id="49" name="TextBox 48">
            <a:extLst>
              <a:ext uri="{FF2B5EF4-FFF2-40B4-BE49-F238E27FC236}">
                <a16:creationId xmlns:a16="http://schemas.microsoft.com/office/drawing/2014/main" id="{E7F0C64D-F735-40A1-899D-9A2CF9D23D7D}"/>
              </a:ext>
            </a:extLst>
          </p:cNvPr>
          <p:cNvSpPr txBox="1"/>
          <p:nvPr/>
        </p:nvSpPr>
        <p:spPr>
          <a:xfrm>
            <a:off x="4973360" y="1734622"/>
            <a:ext cx="6657199" cy="1894721"/>
          </a:xfrm>
          <a:prstGeom prst="rect">
            <a:avLst/>
          </a:prstGeom>
          <a:solidFill>
            <a:schemeClr val="accent6">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Hours 1-5000: 30 TAC 116.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Protectiveness is demonstrated through 116.111, including compliance with BACT, MACT, NSPS, NESHAP, distance, PSD, NA, performance demonstration, modeling, etc. </a:t>
            </a: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Special Conditions and monitoring requirements are implemented to represent compliance. This all goes through public notice. </a:t>
            </a:r>
          </a:p>
        </p:txBody>
      </p:sp>
      <p:sp>
        <p:nvSpPr>
          <p:cNvPr id="50" name="TextBox 49">
            <a:extLst>
              <a:ext uri="{FF2B5EF4-FFF2-40B4-BE49-F238E27FC236}">
                <a16:creationId xmlns:a16="http://schemas.microsoft.com/office/drawing/2014/main" id="{9179B6C7-1663-4B1A-8847-02917D5E1890}"/>
              </a:ext>
            </a:extLst>
          </p:cNvPr>
          <p:cNvSpPr txBox="1"/>
          <p:nvPr/>
        </p:nvSpPr>
        <p:spPr>
          <a:xfrm>
            <a:off x="4993210" y="3902976"/>
            <a:ext cx="6657198" cy="230832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Hours 5,001-6,000: 30 TAC 106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Protectiveness is demonstrated through 106.261/262, which authorizes a physical or operational change to a permitted facility within the emission limits of the rule.  No changes to underlying BACT or environmental impacts</a:t>
            </a:r>
          </a:p>
        </p:txBody>
      </p:sp>
    </p:spTree>
    <p:extLst>
      <p:ext uri="{BB962C8B-B14F-4D97-AF65-F5344CB8AC3E}">
        <p14:creationId xmlns:p14="http://schemas.microsoft.com/office/powerpoint/2010/main" val="18531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19F3-400C-48DC-85A1-D4168F62FD23}"/>
              </a:ext>
            </a:extLst>
          </p:cNvPr>
          <p:cNvSpPr>
            <a:spLocks noGrp="1"/>
          </p:cNvSpPr>
          <p:nvPr>
            <p:ph type="title"/>
          </p:nvPr>
        </p:nvSpPr>
        <p:spPr/>
        <p:txBody>
          <a:bodyPr/>
          <a:lstStyle/>
          <a:p>
            <a:r>
              <a:rPr lang="en-US" dirty="0"/>
              <a:t>Upstream/Downstream Scenario </a:t>
            </a:r>
          </a:p>
        </p:txBody>
      </p:sp>
      <p:graphicFrame>
        <p:nvGraphicFramePr>
          <p:cNvPr id="6" name="Diagram 5">
            <a:extLst>
              <a:ext uri="{FF2B5EF4-FFF2-40B4-BE49-F238E27FC236}">
                <a16:creationId xmlns:a16="http://schemas.microsoft.com/office/drawing/2014/main" id="{7551063A-3149-4779-A0AC-62338A951DC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3369359"/>
              </p:ext>
            </p:extLst>
          </p:nvPr>
        </p:nvGraphicFramePr>
        <p:xfrm>
          <a:off x="268446" y="1916723"/>
          <a:ext cx="11231301" cy="4213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0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graphicEl>
                                              <a:dgm id="{BDC1F7CB-F77A-4478-AD90-5D48191712D7}"/>
                                            </p:graphicEl>
                                          </p:spTgt>
                                        </p:tgtEl>
                                        <p:attrNameLst>
                                          <p:attrName>style.visibility</p:attrName>
                                        </p:attrNameLst>
                                      </p:cBhvr>
                                      <p:to>
                                        <p:strVal val="visible"/>
                                      </p:to>
                                    </p:set>
                                    <p:animEffect transition="in" filter="fade">
                                      <p:cBhvr>
                                        <p:cTn id="7" dur="500"/>
                                        <p:tgtEl>
                                          <p:spTgt spid="6">
                                            <p:graphicEl>
                                              <a:dgm id="{BDC1F7CB-F77A-4478-AD90-5D48191712D7}"/>
                                            </p:graphicEl>
                                          </p:spTgt>
                                        </p:tgtEl>
                                      </p:cBhvr>
                                    </p:animEffect>
                                    <p:anim calcmode="lin" valueType="num">
                                      <p:cBhvr>
                                        <p:cTn id="8" dur="500" fill="hold"/>
                                        <p:tgtEl>
                                          <p:spTgt spid="6">
                                            <p:graphicEl>
                                              <a:dgm id="{BDC1F7CB-F77A-4478-AD90-5D48191712D7}"/>
                                            </p:graphicEl>
                                          </p:spTgt>
                                        </p:tgtEl>
                                        <p:attrNameLst>
                                          <p:attrName>ppt_x</p:attrName>
                                        </p:attrNameLst>
                                      </p:cBhvr>
                                      <p:tavLst>
                                        <p:tav tm="0">
                                          <p:val>
                                            <p:strVal val="#ppt_x"/>
                                          </p:val>
                                        </p:tav>
                                        <p:tav tm="100000">
                                          <p:val>
                                            <p:strVal val="#ppt_x"/>
                                          </p:val>
                                        </p:tav>
                                      </p:tavLst>
                                    </p:anim>
                                    <p:anim calcmode="lin" valueType="num">
                                      <p:cBhvr>
                                        <p:cTn id="9" dur="500" fill="hold"/>
                                        <p:tgtEl>
                                          <p:spTgt spid="6">
                                            <p:graphicEl>
                                              <a:dgm id="{BDC1F7CB-F77A-4478-AD90-5D48191712D7}"/>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6">
                                            <p:graphicEl>
                                              <a:dgm id="{C86591D0-1FDD-4C4C-A358-09A4F97551A4}"/>
                                            </p:graphicEl>
                                          </p:spTgt>
                                        </p:tgtEl>
                                        <p:attrNameLst>
                                          <p:attrName>style.visibility</p:attrName>
                                        </p:attrNameLst>
                                      </p:cBhvr>
                                      <p:to>
                                        <p:strVal val="visible"/>
                                      </p:to>
                                    </p:set>
                                    <p:animEffect transition="in" filter="fade">
                                      <p:cBhvr>
                                        <p:cTn id="13" dur="500"/>
                                        <p:tgtEl>
                                          <p:spTgt spid="6">
                                            <p:graphicEl>
                                              <a:dgm id="{C86591D0-1FDD-4C4C-A358-09A4F97551A4}"/>
                                            </p:graphicEl>
                                          </p:spTgt>
                                        </p:tgtEl>
                                      </p:cBhvr>
                                    </p:animEffect>
                                    <p:anim calcmode="lin" valueType="num">
                                      <p:cBhvr>
                                        <p:cTn id="14" dur="500" fill="hold"/>
                                        <p:tgtEl>
                                          <p:spTgt spid="6">
                                            <p:graphicEl>
                                              <a:dgm id="{C86591D0-1FDD-4C4C-A358-09A4F97551A4}"/>
                                            </p:graphicEl>
                                          </p:spTgt>
                                        </p:tgtEl>
                                        <p:attrNameLst>
                                          <p:attrName>ppt_x</p:attrName>
                                        </p:attrNameLst>
                                      </p:cBhvr>
                                      <p:tavLst>
                                        <p:tav tm="0">
                                          <p:val>
                                            <p:strVal val="#ppt_x"/>
                                          </p:val>
                                        </p:tav>
                                        <p:tav tm="100000">
                                          <p:val>
                                            <p:strVal val="#ppt_x"/>
                                          </p:val>
                                        </p:tav>
                                      </p:tavLst>
                                    </p:anim>
                                    <p:anim calcmode="lin" valueType="num">
                                      <p:cBhvr>
                                        <p:cTn id="15" dur="500" fill="hold"/>
                                        <p:tgtEl>
                                          <p:spTgt spid="6">
                                            <p:graphicEl>
                                              <a:dgm id="{C86591D0-1FDD-4C4C-A358-09A4F97551A4}"/>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6">
                                            <p:graphicEl>
                                              <a:dgm id="{68BCA70E-C276-48E5-8561-8827A1AC9BEE}"/>
                                            </p:graphicEl>
                                          </p:spTgt>
                                        </p:tgtEl>
                                        <p:attrNameLst>
                                          <p:attrName>style.visibility</p:attrName>
                                        </p:attrNameLst>
                                      </p:cBhvr>
                                      <p:to>
                                        <p:strVal val="visible"/>
                                      </p:to>
                                    </p:set>
                                    <p:animEffect transition="in" filter="fade">
                                      <p:cBhvr>
                                        <p:cTn id="19" dur="500"/>
                                        <p:tgtEl>
                                          <p:spTgt spid="6">
                                            <p:graphicEl>
                                              <a:dgm id="{68BCA70E-C276-48E5-8561-8827A1AC9BEE}"/>
                                            </p:graphicEl>
                                          </p:spTgt>
                                        </p:tgtEl>
                                      </p:cBhvr>
                                    </p:animEffect>
                                    <p:anim calcmode="lin" valueType="num">
                                      <p:cBhvr>
                                        <p:cTn id="20" dur="500" fill="hold"/>
                                        <p:tgtEl>
                                          <p:spTgt spid="6">
                                            <p:graphicEl>
                                              <a:dgm id="{68BCA70E-C276-48E5-8561-8827A1AC9BEE}"/>
                                            </p:graphicEl>
                                          </p:spTgt>
                                        </p:tgtEl>
                                        <p:attrNameLst>
                                          <p:attrName>ppt_x</p:attrName>
                                        </p:attrNameLst>
                                      </p:cBhvr>
                                      <p:tavLst>
                                        <p:tav tm="0">
                                          <p:val>
                                            <p:strVal val="#ppt_x"/>
                                          </p:val>
                                        </p:tav>
                                        <p:tav tm="100000">
                                          <p:val>
                                            <p:strVal val="#ppt_x"/>
                                          </p:val>
                                        </p:tav>
                                      </p:tavLst>
                                    </p:anim>
                                    <p:anim calcmode="lin" valueType="num">
                                      <p:cBhvr>
                                        <p:cTn id="21" dur="500" fill="hold"/>
                                        <p:tgtEl>
                                          <p:spTgt spid="6">
                                            <p:graphicEl>
                                              <a:dgm id="{68BCA70E-C276-48E5-8561-8827A1AC9BE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500"/>
                                  </p:stCondLst>
                                  <p:childTnLst>
                                    <p:set>
                                      <p:cBhvr>
                                        <p:cTn id="24" dur="1" fill="hold">
                                          <p:stCondLst>
                                            <p:cond delay="0"/>
                                          </p:stCondLst>
                                        </p:cTn>
                                        <p:tgtEl>
                                          <p:spTgt spid="6">
                                            <p:graphicEl>
                                              <a:dgm id="{DAE9FE8E-2A42-43AC-BAD7-4F0AC413DCFA}"/>
                                            </p:graphicEl>
                                          </p:spTgt>
                                        </p:tgtEl>
                                        <p:attrNameLst>
                                          <p:attrName>style.visibility</p:attrName>
                                        </p:attrNameLst>
                                      </p:cBhvr>
                                      <p:to>
                                        <p:strVal val="visible"/>
                                      </p:to>
                                    </p:set>
                                    <p:animEffect transition="in" filter="fade">
                                      <p:cBhvr>
                                        <p:cTn id="25" dur="500"/>
                                        <p:tgtEl>
                                          <p:spTgt spid="6">
                                            <p:graphicEl>
                                              <a:dgm id="{DAE9FE8E-2A42-43AC-BAD7-4F0AC413DCFA}"/>
                                            </p:graphicEl>
                                          </p:spTgt>
                                        </p:tgtEl>
                                      </p:cBhvr>
                                    </p:animEffect>
                                    <p:anim calcmode="lin" valueType="num">
                                      <p:cBhvr>
                                        <p:cTn id="26" dur="500" fill="hold"/>
                                        <p:tgtEl>
                                          <p:spTgt spid="6">
                                            <p:graphicEl>
                                              <a:dgm id="{DAE9FE8E-2A42-43AC-BAD7-4F0AC413DCFA}"/>
                                            </p:graphicEl>
                                          </p:spTgt>
                                        </p:tgtEl>
                                        <p:attrNameLst>
                                          <p:attrName>ppt_x</p:attrName>
                                        </p:attrNameLst>
                                      </p:cBhvr>
                                      <p:tavLst>
                                        <p:tav tm="0">
                                          <p:val>
                                            <p:strVal val="#ppt_x"/>
                                          </p:val>
                                        </p:tav>
                                        <p:tav tm="100000">
                                          <p:val>
                                            <p:strVal val="#ppt_x"/>
                                          </p:val>
                                        </p:tav>
                                      </p:tavLst>
                                    </p:anim>
                                    <p:anim calcmode="lin" valueType="num">
                                      <p:cBhvr>
                                        <p:cTn id="27" dur="500" fill="hold"/>
                                        <p:tgtEl>
                                          <p:spTgt spid="6">
                                            <p:graphicEl>
                                              <a:dgm id="{DAE9FE8E-2A42-43AC-BAD7-4F0AC413DCFA}"/>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500"/>
                                  </p:stCondLst>
                                  <p:childTnLst>
                                    <p:set>
                                      <p:cBhvr>
                                        <p:cTn id="30" dur="1" fill="hold">
                                          <p:stCondLst>
                                            <p:cond delay="0"/>
                                          </p:stCondLst>
                                        </p:cTn>
                                        <p:tgtEl>
                                          <p:spTgt spid="6">
                                            <p:graphicEl>
                                              <a:dgm id="{DBB71BA9-AD8D-42AC-AFC4-E5F6AE24A91F}"/>
                                            </p:graphicEl>
                                          </p:spTgt>
                                        </p:tgtEl>
                                        <p:attrNameLst>
                                          <p:attrName>style.visibility</p:attrName>
                                        </p:attrNameLst>
                                      </p:cBhvr>
                                      <p:to>
                                        <p:strVal val="visible"/>
                                      </p:to>
                                    </p:set>
                                    <p:animEffect transition="in" filter="fade">
                                      <p:cBhvr>
                                        <p:cTn id="31" dur="500"/>
                                        <p:tgtEl>
                                          <p:spTgt spid="6">
                                            <p:graphicEl>
                                              <a:dgm id="{DBB71BA9-AD8D-42AC-AFC4-E5F6AE24A91F}"/>
                                            </p:graphicEl>
                                          </p:spTgt>
                                        </p:tgtEl>
                                      </p:cBhvr>
                                    </p:animEffect>
                                    <p:anim calcmode="lin" valueType="num">
                                      <p:cBhvr>
                                        <p:cTn id="32" dur="500" fill="hold"/>
                                        <p:tgtEl>
                                          <p:spTgt spid="6">
                                            <p:graphicEl>
                                              <a:dgm id="{DBB71BA9-AD8D-42AC-AFC4-E5F6AE24A91F}"/>
                                            </p:graphicEl>
                                          </p:spTgt>
                                        </p:tgtEl>
                                        <p:attrNameLst>
                                          <p:attrName>ppt_x</p:attrName>
                                        </p:attrNameLst>
                                      </p:cBhvr>
                                      <p:tavLst>
                                        <p:tav tm="0">
                                          <p:val>
                                            <p:strVal val="#ppt_x"/>
                                          </p:val>
                                        </p:tav>
                                        <p:tav tm="100000">
                                          <p:val>
                                            <p:strVal val="#ppt_x"/>
                                          </p:val>
                                        </p:tav>
                                      </p:tavLst>
                                    </p:anim>
                                    <p:anim calcmode="lin" valueType="num">
                                      <p:cBhvr>
                                        <p:cTn id="33" dur="500" fill="hold"/>
                                        <p:tgtEl>
                                          <p:spTgt spid="6">
                                            <p:graphicEl>
                                              <a:dgm id="{DBB71BA9-AD8D-42AC-AFC4-E5F6AE24A9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DFE8102-1D9C-40D4-8C4E-F214B3E89533}"/>
              </a:ext>
            </a:extLst>
          </p:cNvPr>
          <p:cNvSpPr>
            <a:spLocks noGrp="1"/>
          </p:cNvSpPr>
          <p:nvPr>
            <p:ph type="title"/>
          </p:nvPr>
        </p:nvSpPr>
        <p:spPr>
          <a:xfrm>
            <a:off x="268446" y="367213"/>
            <a:ext cx="11362113" cy="1830864"/>
          </a:xfrm>
        </p:spPr>
        <p:txBody>
          <a:bodyPr/>
          <a:lstStyle/>
          <a:p>
            <a:r>
              <a:rPr lang="en-US" dirty="0">
                <a:solidFill>
                  <a:schemeClr val="bg1"/>
                </a:solidFill>
              </a:rPr>
              <a:t>Upstream/Downstream </a:t>
            </a:r>
          </a:p>
        </p:txBody>
      </p:sp>
      <p:sp>
        <p:nvSpPr>
          <p:cNvPr id="2" name="TextBox 1">
            <a:extLst>
              <a:ext uri="{FF2B5EF4-FFF2-40B4-BE49-F238E27FC236}">
                <a16:creationId xmlns:a16="http://schemas.microsoft.com/office/drawing/2014/main" id="{248761E2-1C8A-42BE-9EA6-0D189054BF9C}"/>
              </a:ext>
            </a:extLst>
          </p:cNvPr>
          <p:cNvSpPr txBox="1"/>
          <p:nvPr/>
        </p:nvSpPr>
        <p:spPr>
          <a:xfrm>
            <a:off x="1120647" y="739216"/>
            <a:ext cx="18481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TNK1</a:t>
            </a:r>
          </a:p>
        </p:txBody>
      </p:sp>
      <p:pic>
        <p:nvPicPr>
          <p:cNvPr id="26" name="Graphic 25" descr="Cylinder outline">
            <a:extLst>
              <a:ext uri="{FF2B5EF4-FFF2-40B4-BE49-F238E27FC236}">
                <a16:creationId xmlns:a16="http://schemas.microsoft.com/office/drawing/2014/main" id="{B104E2B7-C6EF-4AE6-8034-695149FB5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928717"/>
            <a:ext cx="2056069" cy="2056069"/>
          </a:xfrm>
          <a:prstGeom prst="rect">
            <a:avLst/>
          </a:prstGeom>
        </p:spPr>
      </p:pic>
      <p:grpSp>
        <p:nvGrpSpPr>
          <p:cNvPr id="14" name="Group 13">
            <a:extLst>
              <a:ext uri="{FF2B5EF4-FFF2-40B4-BE49-F238E27FC236}">
                <a16:creationId xmlns:a16="http://schemas.microsoft.com/office/drawing/2014/main" id="{AFF34A0B-B2A0-46A8-A5D0-446D72F8D682}"/>
              </a:ext>
              <a:ext uri="{C183D7F6-B498-43B3-948B-1728B52AA6E4}">
                <adec:decorative xmlns:adec="http://schemas.microsoft.com/office/drawing/2017/decorative" val="1"/>
              </a:ext>
            </a:extLst>
          </p:cNvPr>
          <p:cNvGrpSpPr/>
          <p:nvPr/>
        </p:nvGrpSpPr>
        <p:grpSpPr>
          <a:xfrm>
            <a:off x="2794488" y="1934710"/>
            <a:ext cx="5072997" cy="2988579"/>
            <a:chOff x="2910706" y="1294454"/>
            <a:chExt cx="5072997" cy="2988579"/>
          </a:xfrm>
        </p:grpSpPr>
        <p:cxnSp>
          <p:nvCxnSpPr>
            <p:cNvPr id="15" name="Straight Arrow Connector 14">
              <a:extLst>
                <a:ext uri="{FF2B5EF4-FFF2-40B4-BE49-F238E27FC236}">
                  <a16:creationId xmlns:a16="http://schemas.microsoft.com/office/drawing/2014/main" id="{45AE81F5-C298-4025-95B4-938CDE0A7F9D}"/>
                </a:ext>
              </a:extLst>
            </p:cNvPr>
            <p:cNvCxnSpPr>
              <a:cxnSpLocks/>
            </p:cNvCxnSpPr>
            <p:nvPr/>
          </p:nvCxnSpPr>
          <p:spPr>
            <a:xfrm>
              <a:off x="2910706" y="1294454"/>
              <a:ext cx="5072997" cy="15304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BE526A-C735-4B86-AD85-6294BA33E19D}"/>
                </a:ext>
              </a:extLst>
            </p:cNvPr>
            <p:cNvCxnSpPr>
              <a:cxnSpLocks/>
            </p:cNvCxnSpPr>
            <p:nvPr/>
          </p:nvCxnSpPr>
          <p:spPr>
            <a:xfrm flipV="1">
              <a:off x="2923626" y="3061049"/>
              <a:ext cx="5060077" cy="122198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FFD203A-BC6D-43D6-8CBA-CAF792B4F754}"/>
              </a:ext>
            </a:extLst>
          </p:cNvPr>
          <p:cNvSpPr txBox="1"/>
          <p:nvPr/>
        </p:nvSpPr>
        <p:spPr>
          <a:xfrm>
            <a:off x="999021" y="3334815"/>
            <a:ext cx="18083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TNK2</a:t>
            </a:r>
          </a:p>
        </p:txBody>
      </p:sp>
      <p:pic>
        <p:nvPicPr>
          <p:cNvPr id="19" name="Graphic 18" descr="Cylinder outline">
            <a:extLst>
              <a:ext uri="{FF2B5EF4-FFF2-40B4-BE49-F238E27FC236}">
                <a16:creationId xmlns:a16="http://schemas.microsoft.com/office/drawing/2014/main" id="{77FF6CE0-537B-4493-9B4C-0272FC1D32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3563322"/>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201953" y="2469102"/>
            <a:ext cx="19416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pic>
        <p:nvPicPr>
          <p:cNvPr id="13" name="Graphic 12" descr="Truck outline">
            <a:extLst>
              <a:ext uri="{FF2B5EF4-FFF2-40B4-BE49-F238E27FC236}">
                <a16:creationId xmlns:a16="http://schemas.microsoft.com/office/drawing/2014/main" id="{0F0EB3D8-BFED-4FBE-8325-7A8C0B65BF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07" y="2307974"/>
            <a:ext cx="2615315" cy="2615315"/>
          </a:xfrm>
          <a:prstGeom prst="rect">
            <a:avLst/>
          </a:prstGeom>
        </p:spPr>
      </p:pic>
    </p:spTree>
    <p:extLst>
      <p:ext uri="{BB962C8B-B14F-4D97-AF65-F5344CB8AC3E}">
        <p14:creationId xmlns:p14="http://schemas.microsoft.com/office/powerpoint/2010/main" val="348192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765B34-7DC8-4766-A136-71D754096CF6}"/>
              </a:ext>
            </a:extLst>
          </p:cNvPr>
          <p:cNvSpPr>
            <a:spLocks noGrp="1"/>
          </p:cNvSpPr>
          <p:nvPr>
            <p:ph type="title"/>
          </p:nvPr>
        </p:nvSpPr>
        <p:spPr>
          <a:xfrm>
            <a:off x="268446" y="367213"/>
            <a:ext cx="11362113" cy="1830864"/>
          </a:xfrm>
        </p:spPr>
        <p:txBody>
          <a:bodyPr/>
          <a:lstStyle/>
          <a:p>
            <a:pPr algn="r"/>
            <a:r>
              <a:rPr lang="en-US" dirty="0">
                <a:solidFill>
                  <a:schemeClr val="bg1"/>
                </a:solidFill>
              </a:rPr>
              <a:t>Upstream/Downstream (A)</a:t>
            </a:r>
          </a:p>
        </p:txBody>
      </p:sp>
      <p:grpSp>
        <p:nvGrpSpPr>
          <p:cNvPr id="14" name="Group 13">
            <a:extLst>
              <a:ext uri="{FF2B5EF4-FFF2-40B4-BE49-F238E27FC236}">
                <a16:creationId xmlns:a16="http://schemas.microsoft.com/office/drawing/2014/main" id="{AFF34A0B-B2A0-46A8-A5D0-446D72F8D682}"/>
              </a:ext>
              <a:ext uri="{C183D7F6-B498-43B3-948B-1728B52AA6E4}">
                <adec:decorative xmlns:adec="http://schemas.microsoft.com/office/drawing/2017/decorative" val="1"/>
              </a:ext>
            </a:extLst>
          </p:cNvPr>
          <p:cNvGrpSpPr/>
          <p:nvPr/>
        </p:nvGrpSpPr>
        <p:grpSpPr>
          <a:xfrm>
            <a:off x="2544532" y="1454336"/>
            <a:ext cx="5228833" cy="2324168"/>
            <a:chOff x="2660750" y="814080"/>
            <a:chExt cx="5228833" cy="2324168"/>
          </a:xfrm>
        </p:grpSpPr>
        <p:cxnSp>
          <p:nvCxnSpPr>
            <p:cNvPr id="15" name="Straight Arrow Connector 14">
              <a:extLst>
                <a:ext uri="{FF2B5EF4-FFF2-40B4-BE49-F238E27FC236}">
                  <a16:creationId xmlns:a16="http://schemas.microsoft.com/office/drawing/2014/main" id="{45AE81F5-C298-4025-95B4-938CDE0A7F9D}"/>
                </a:ext>
              </a:extLst>
            </p:cNvPr>
            <p:cNvCxnSpPr>
              <a:cxnSpLocks/>
            </p:cNvCxnSpPr>
            <p:nvPr/>
          </p:nvCxnSpPr>
          <p:spPr>
            <a:xfrm>
              <a:off x="2816586" y="814080"/>
              <a:ext cx="5072997" cy="15304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BE526A-C735-4B86-AD85-6294BA33E19D}"/>
                </a:ext>
              </a:extLst>
            </p:cNvPr>
            <p:cNvCxnSpPr>
              <a:cxnSpLocks/>
            </p:cNvCxnSpPr>
            <p:nvPr/>
          </p:nvCxnSpPr>
          <p:spPr>
            <a:xfrm>
              <a:off x="2660750" y="3138248"/>
              <a:ext cx="522883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48761E2-1C8A-42BE-9EA6-0D189054BF9C}"/>
              </a:ext>
            </a:extLst>
          </p:cNvPr>
          <p:cNvSpPr txBox="1"/>
          <p:nvPr/>
        </p:nvSpPr>
        <p:spPr>
          <a:xfrm>
            <a:off x="994352" y="332684"/>
            <a:ext cx="19184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TNK1</a:t>
            </a:r>
          </a:p>
        </p:txBody>
      </p:sp>
      <p:pic>
        <p:nvPicPr>
          <p:cNvPr id="26" name="Graphic 25" descr="Cylinder outline">
            <a:extLst>
              <a:ext uri="{FF2B5EF4-FFF2-40B4-BE49-F238E27FC236}">
                <a16:creationId xmlns:a16="http://schemas.microsoft.com/office/drawing/2014/main" id="{B104E2B7-C6EF-4AE6-8034-695149FB5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500451"/>
            <a:ext cx="2056069" cy="2056069"/>
          </a:xfrm>
          <a:prstGeom prst="rect">
            <a:avLst/>
          </a:prstGeom>
        </p:spPr>
      </p:pic>
      <p:sp>
        <p:nvSpPr>
          <p:cNvPr id="22" name="TextBox 21">
            <a:extLst>
              <a:ext uri="{FF2B5EF4-FFF2-40B4-BE49-F238E27FC236}">
                <a16:creationId xmlns:a16="http://schemas.microsoft.com/office/drawing/2014/main" id="{8FFD203A-BC6D-43D6-8CBA-CAF792B4F754}"/>
              </a:ext>
            </a:extLst>
          </p:cNvPr>
          <p:cNvSpPr txBox="1"/>
          <p:nvPr/>
        </p:nvSpPr>
        <p:spPr>
          <a:xfrm>
            <a:off x="994352" y="2412064"/>
            <a:ext cx="19025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TNK2</a:t>
            </a:r>
          </a:p>
        </p:txBody>
      </p:sp>
      <p:pic>
        <p:nvPicPr>
          <p:cNvPr id="19" name="Graphic 18" descr="Cylinder outline">
            <a:extLst>
              <a:ext uri="{FF2B5EF4-FFF2-40B4-BE49-F238E27FC236}">
                <a16:creationId xmlns:a16="http://schemas.microsoft.com/office/drawing/2014/main" id="{77FF6CE0-537B-4493-9B4C-0272FC1D32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2591049"/>
            <a:ext cx="2056069" cy="2056069"/>
          </a:xfrm>
          <a:prstGeom prst="rect">
            <a:avLst/>
          </a:prstGeom>
        </p:spPr>
      </p:pic>
      <p:sp>
        <p:nvSpPr>
          <p:cNvPr id="18" name="TextBox 17">
            <a:extLst>
              <a:ext uri="{FF2B5EF4-FFF2-40B4-BE49-F238E27FC236}">
                <a16:creationId xmlns:a16="http://schemas.microsoft.com/office/drawing/2014/main" id="{04BEED24-EE45-4939-A7D4-977BD1B97A4F}"/>
              </a:ext>
            </a:extLst>
          </p:cNvPr>
          <p:cNvSpPr txBox="1"/>
          <p:nvPr/>
        </p:nvSpPr>
        <p:spPr>
          <a:xfrm>
            <a:off x="971530" y="4450814"/>
            <a:ext cx="17967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418" y="4572104"/>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200972" y="2453242"/>
            <a:ext cx="1800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flipV="1">
            <a:off x="2622449" y="4201610"/>
            <a:ext cx="5150916" cy="139852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Truck outline">
            <a:extLst>
              <a:ext uri="{FF2B5EF4-FFF2-40B4-BE49-F238E27FC236}">
                <a16:creationId xmlns:a16="http://schemas.microsoft.com/office/drawing/2014/main" id="{A192BA21-5B7F-439E-94E0-2191EC7DDD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8107" y="2307974"/>
            <a:ext cx="2615315" cy="2615315"/>
          </a:xfrm>
          <a:prstGeom prst="rect">
            <a:avLst/>
          </a:prstGeom>
        </p:spPr>
      </p:pic>
    </p:spTree>
    <p:extLst>
      <p:ext uri="{BB962C8B-B14F-4D97-AF65-F5344CB8AC3E}">
        <p14:creationId xmlns:p14="http://schemas.microsoft.com/office/powerpoint/2010/main" val="342289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765B34-7DC8-4766-A136-71D754096CF6}"/>
              </a:ext>
            </a:extLst>
          </p:cNvPr>
          <p:cNvSpPr>
            <a:spLocks noGrp="1"/>
          </p:cNvSpPr>
          <p:nvPr>
            <p:ph type="title"/>
          </p:nvPr>
        </p:nvSpPr>
        <p:spPr>
          <a:xfrm>
            <a:off x="268446" y="367213"/>
            <a:ext cx="11362113" cy="1830864"/>
          </a:xfrm>
        </p:spPr>
        <p:txBody>
          <a:bodyPr/>
          <a:lstStyle/>
          <a:p>
            <a:pPr algn="r"/>
            <a:r>
              <a:rPr lang="en-US" dirty="0">
                <a:solidFill>
                  <a:schemeClr val="bg1"/>
                </a:solidFill>
              </a:rPr>
              <a:t>Upstream/Downstream (B)</a:t>
            </a:r>
          </a:p>
        </p:txBody>
      </p:sp>
      <p:grpSp>
        <p:nvGrpSpPr>
          <p:cNvPr id="14" name="Group 13">
            <a:extLst>
              <a:ext uri="{FF2B5EF4-FFF2-40B4-BE49-F238E27FC236}">
                <a16:creationId xmlns:a16="http://schemas.microsoft.com/office/drawing/2014/main" id="{AFF34A0B-B2A0-46A8-A5D0-446D72F8D682}"/>
              </a:ext>
              <a:ext uri="{C183D7F6-B498-43B3-948B-1728B52AA6E4}">
                <adec:decorative xmlns:adec="http://schemas.microsoft.com/office/drawing/2017/decorative" val="1"/>
              </a:ext>
            </a:extLst>
          </p:cNvPr>
          <p:cNvGrpSpPr/>
          <p:nvPr/>
        </p:nvGrpSpPr>
        <p:grpSpPr>
          <a:xfrm>
            <a:off x="2544532" y="1454336"/>
            <a:ext cx="5228833" cy="2324168"/>
            <a:chOff x="2660750" y="814080"/>
            <a:chExt cx="5228833" cy="2324168"/>
          </a:xfrm>
        </p:grpSpPr>
        <p:cxnSp>
          <p:nvCxnSpPr>
            <p:cNvPr id="15" name="Straight Arrow Connector 14">
              <a:extLst>
                <a:ext uri="{FF2B5EF4-FFF2-40B4-BE49-F238E27FC236}">
                  <a16:creationId xmlns:a16="http://schemas.microsoft.com/office/drawing/2014/main" id="{45AE81F5-C298-4025-95B4-938CDE0A7F9D}"/>
                </a:ext>
              </a:extLst>
            </p:cNvPr>
            <p:cNvCxnSpPr>
              <a:cxnSpLocks/>
            </p:cNvCxnSpPr>
            <p:nvPr/>
          </p:nvCxnSpPr>
          <p:spPr>
            <a:xfrm>
              <a:off x="2816586" y="814080"/>
              <a:ext cx="5072997" cy="15304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BE526A-C735-4B86-AD85-6294BA33E19D}"/>
                </a:ext>
              </a:extLst>
            </p:cNvPr>
            <p:cNvCxnSpPr>
              <a:cxnSpLocks/>
            </p:cNvCxnSpPr>
            <p:nvPr/>
          </p:nvCxnSpPr>
          <p:spPr>
            <a:xfrm>
              <a:off x="2660750" y="3138248"/>
              <a:ext cx="522883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48761E2-1C8A-42BE-9EA6-0D189054BF9C}"/>
              </a:ext>
            </a:extLst>
          </p:cNvPr>
          <p:cNvSpPr txBox="1"/>
          <p:nvPr/>
        </p:nvSpPr>
        <p:spPr>
          <a:xfrm>
            <a:off x="994352" y="332684"/>
            <a:ext cx="19184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TNK1</a:t>
            </a:r>
          </a:p>
        </p:txBody>
      </p:sp>
      <p:pic>
        <p:nvPicPr>
          <p:cNvPr id="26" name="Graphic 25" descr="Cylinder outline">
            <a:extLst>
              <a:ext uri="{FF2B5EF4-FFF2-40B4-BE49-F238E27FC236}">
                <a16:creationId xmlns:a16="http://schemas.microsoft.com/office/drawing/2014/main" id="{B104E2B7-C6EF-4AE6-8034-695149FB5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500451"/>
            <a:ext cx="2056069" cy="2056069"/>
          </a:xfrm>
          <a:prstGeom prst="rect">
            <a:avLst/>
          </a:prstGeom>
        </p:spPr>
      </p:pic>
      <p:sp>
        <p:nvSpPr>
          <p:cNvPr id="22" name="TextBox 21">
            <a:extLst>
              <a:ext uri="{FF2B5EF4-FFF2-40B4-BE49-F238E27FC236}">
                <a16:creationId xmlns:a16="http://schemas.microsoft.com/office/drawing/2014/main" id="{8FFD203A-BC6D-43D6-8CBA-CAF792B4F754}"/>
              </a:ext>
            </a:extLst>
          </p:cNvPr>
          <p:cNvSpPr txBox="1"/>
          <p:nvPr/>
        </p:nvSpPr>
        <p:spPr>
          <a:xfrm>
            <a:off x="994352" y="2412064"/>
            <a:ext cx="19025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TNK2</a:t>
            </a:r>
          </a:p>
        </p:txBody>
      </p:sp>
      <p:pic>
        <p:nvPicPr>
          <p:cNvPr id="19" name="Graphic 18" descr="Cylinder outline">
            <a:extLst>
              <a:ext uri="{FF2B5EF4-FFF2-40B4-BE49-F238E27FC236}">
                <a16:creationId xmlns:a16="http://schemas.microsoft.com/office/drawing/2014/main" id="{77FF6CE0-537B-4493-9B4C-0272FC1D32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2591049"/>
            <a:ext cx="2056069" cy="2056069"/>
          </a:xfrm>
          <a:prstGeom prst="rect">
            <a:avLst/>
          </a:prstGeom>
        </p:spPr>
      </p:pic>
      <p:sp>
        <p:nvSpPr>
          <p:cNvPr id="18" name="TextBox 17">
            <a:extLst>
              <a:ext uri="{FF2B5EF4-FFF2-40B4-BE49-F238E27FC236}">
                <a16:creationId xmlns:a16="http://schemas.microsoft.com/office/drawing/2014/main" id="{04BEED24-EE45-4939-A7D4-977BD1B97A4F}"/>
              </a:ext>
            </a:extLst>
          </p:cNvPr>
          <p:cNvSpPr txBox="1"/>
          <p:nvPr/>
        </p:nvSpPr>
        <p:spPr>
          <a:xfrm>
            <a:off x="971530" y="4450814"/>
            <a:ext cx="17967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418" y="4572104"/>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200972" y="2453242"/>
            <a:ext cx="1800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flipV="1">
            <a:off x="2622449" y="4201610"/>
            <a:ext cx="5150916" cy="139852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Truck outline">
            <a:extLst>
              <a:ext uri="{FF2B5EF4-FFF2-40B4-BE49-F238E27FC236}">
                <a16:creationId xmlns:a16="http://schemas.microsoft.com/office/drawing/2014/main" id="{A192BA21-5B7F-439E-94E0-2191EC7DDD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8107" y="2307974"/>
            <a:ext cx="2615315" cy="2615315"/>
          </a:xfrm>
          <a:prstGeom prst="rect">
            <a:avLst/>
          </a:prstGeom>
        </p:spPr>
      </p:pic>
      <p:sp>
        <p:nvSpPr>
          <p:cNvPr id="21" name="TextBox 20">
            <a:extLst>
              <a:ext uri="{FF2B5EF4-FFF2-40B4-BE49-F238E27FC236}">
                <a16:creationId xmlns:a16="http://schemas.microsoft.com/office/drawing/2014/main" id="{3A9A80C7-9EFB-4116-8A54-96D06CDFCC22}"/>
              </a:ext>
            </a:extLst>
          </p:cNvPr>
          <p:cNvSpPr txBox="1"/>
          <p:nvPr/>
        </p:nvSpPr>
        <p:spPr>
          <a:xfrm>
            <a:off x="738417" y="6357549"/>
            <a:ext cx="2920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PBR §106.478</a:t>
            </a:r>
          </a:p>
        </p:txBody>
      </p:sp>
      <p:sp>
        <p:nvSpPr>
          <p:cNvPr id="24" name="TextBox 23">
            <a:extLst>
              <a:ext uri="{FF2B5EF4-FFF2-40B4-BE49-F238E27FC236}">
                <a16:creationId xmlns:a16="http://schemas.microsoft.com/office/drawing/2014/main" id="{01326D4E-AF34-4089-ABA1-61F5A5FB89EF}"/>
              </a:ext>
            </a:extLst>
          </p:cNvPr>
          <p:cNvSpPr txBox="1"/>
          <p:nvPr/>
        </p:nvSpPr>
        <p:spPr>
          <a:xfrm rot="20678027">
            <a:off x="3504232" y="5041405"/>
            <a:ext cx="26751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PBR §106.262</a:t>
            </a:r>
          </a:p>
        </p:txBody>
      </p:sp>
    </p:spTree>
    <p:extLst>
      <p:ext uri="{BB962C8B-B14F-4D97-AF65-F5344CB8AC3E}">
        <p14:creationId xmlns:p14="http://schemas.microsoft.com/office/powerpoint/2010/main" val="4184709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anim calcmode="lin" valueType="num">
                                      <p:cBhvr>
                                        <p:cTn id="12" dur="750" fill="hold"/>
                                        <p:tgtEl>
                                          <p:spTgt spid="24"/>
                                        </p:tgtEl>
                                        <p:attrNameLst>
                                          <p:attrName>ppt_x</p:attrName>
                                        </p:attrNameLst>
                                      </p:cBhvr>
                                      <p:tavLst>
                                        <p:tav tm="0">
                                          <p:val>
                                            <p:strVal val="#ppt_x"/>
                                          </p:val>
                                        </p:tav>
                                        <p:tav tm="100000">
                                          <p:val>
                                            <p:strVal val="#ppt_x"/>
                                          </p:val>
                                        </p:tav>
                                      </p:tavLst>
                                    </p:anim>
                                    <p:anim calcmode="lin" valueType="num">
                                      <p:cBhvr>
                                        <p:cTn id="1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765B34-7DC8-4766-A136-71D754096CF6}"/>
              </a:ext>
            </a:extLst>
          </p:cNvPr>
          <p:cNvSpPr>
            <a:spLocks noGrp="1"/>
          </p:cNvSpPr>
          <p:nvPr>
            <p:ph type="title"/>
          </p:nvPr>
        </p:nvSpPr>
        <p:spPr>
          <a:xfrm>
            <a:off x="268446" y="367213"/>
            <a:ext cx="11362113" cy="1830864"/>
          </a:xfrm>
        </p:spPr>
        <p:txBody>
          <a:bodyPr/>
          <a:lstStyle/>
          <a:p>
            <a:pPr algn="r"/>
            <a:r>
              <a:rPr lang="en-US" dirty="0">
                <a:solidFill>
                  <a:schemeClr val="bg1"/>
                </a:solidFill>
              </a:rPr>
              <a:t>Upstream/Downstream (C)</a:t>
            </a:r>
          </a:p>
        </p:txBody>
      </p:sp>
      <p:grpSp>
        <p:nvGrpSpPr>
          <p:cNvPr id="14" name="Group 13">
            <a:extLst>
              <a:ext uri="{FF2B5EF4-FFF2-40B4-BE49-F238E27FC236}">
                <a16:creationId xmlns:a16="http://schemas.microsoft.com/office/drawing/2014/main" id="{AFF34A0B-B2A0-46A8-A5D0-446D72F8D682}"/>
              </a:ext>
              <a:ext uri="{C183D7F6-B498-43B3-948B-1728B52AA6E4}">
                <adec:decorative xmlns:adec="http://schemas.microsoft.com/office/drawing/2017/decorative" val="1"/>
              </a:ext>
            </a:extLst>
          </p:cNvPr>
          <p:cNvGrpSpPr/>
          <p:nvPr/>
        </p:nvGrpSpPr>
        <p:grpSpPr>
          <a:xfrm>
            <a:off x="2544532" y="1454336"/>
            <a:ext cx="5228833" cy="2324168"/>
            <a:chOff x="2660750" y="814080"/>
            <a:chExt cx="5228833" cy="2324168"/>
          </a:xfrm>
        </p:grpSpPr>
        <p:cxnSp>
          <p:nvCxnSpPr>
            <p:cNvPr id="15" name="Straight Arrow Connector 14">
              <a:extLst>
                <a:ext uri="{FF2B5EF4-FFF2-40B4-BE49-F238E27FC236}">
                  <a16:creationId xmlns:a16="http://schemas.microsoft.com/office/drawing/2014/main" id="{45AE81F5-C298-4025-95B4-938CDE0A7F9D}"/>
                </a:ext>
              </a:extLst>
            </p:cNvPr>
            <p:cNvCxnSpPr>
              <a:cxnSpLocks/>
            </p:cNvCxnSpPr>
            <p:nvPr/>
          </p:nvCxnSpPr>
          <p:spPr>
            <a:xfrm>
              <a:off x="2816586" y="814080"/>
              <a:ext cx="5072997" cy="153045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BE526A-C735-4B86-AD85-6294BA33E19D}"/>
                </a:ext>
              </a:extLst>
            </p:cNvPr>
            <p:cNvCxnSpPr>
              <a:cxnSpLocks/>
            </p:cNvCxnSpPr>
            <p:nvPr/>
          </p:nvCxnSpPr>
          <p:spPr>
            <a:xfrm>
              <a:off x="2660750" y="3138248"/>
              <a:ext cx="522883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248761E2-1C8A-42BE-9EA6-0D189054BF9C}"/>
              </a:ext>
            </a:extLst>
          </p:cNvPr>
          <p:cNvSpPr txBox="1"/>
          <p:nvPr/>
        </p:nvSpPr>
        <p:spPr>
          <a:xfrm>
            <a:off x="994352" y="332684"/>
            <a:ext cx="19184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TNK1</a:t>
            </a:r>
          </a:p>
        </p:txBody>
      </p:sp>
      <p:pic>
        <p:nvPicPr>
          <p:cNvPr id="26" name="Graphic 25" descr="Cylinder outline">
            <a:extLst>
              <a:ext uri="{FF2B5EF4-FFF2-40B4-BE49-F238E27FC236}">
                <a16:creationId xmlns:a16="http://schemas.microsoft.com/office/drawing/2014/main" id="{B104E2B7-C6EF-4AE6-8034-695149FB52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500451"/>
            <a:ext cx="2056069" cy="2056069"/>
          </a:xfrm>
          <a:prstGeom prst="rect">
            <a:avLst/>
          </a:prstGeom>
        </p:spPr>
      </p:pic>
      <p:sp>
        <p:nvSpPr>
          <p:cNvPr id="22" name="TextBox 21">
            <a:extLst>
              <a:ext uri="{FF2B5EF4-FFF2-40B4-BE49-F238E27FC236}">
                <a16:creationId xmlns:a16="http://schemas.microsoft.com/office/drawing/2014/main" id="{8FFD203A-BC6D-43D6-8CBA-CAF792B4F754}"/>
              </a:ext>
            </a:extLst>
          </p:cNvPr>
          <p:cNvSpPr txBox="1"/>
          <p:nvPr/>
        </p:nvSpPr>
        <p:spPr>
          <a:xfrm>
            <a:off x="994352" y="2412064"/>
            <a:ext cx="19025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TNK2</a:t>
            </a:r>
          </a:p>
        </p:txBody>
      </p:sp>
      <p:pic>
        <p:nvPicPr>
          <p:cNvPr id="19" name="Graphic 18" descr="Cylinder outline">
            <a:extLst>
              <a:ext uri="{FF2B5EF4-FFF2-40B4-BE49-F238E27FC236}">
                <a16:creationId xmlns:a16="http://schemas.microsoft.com/office/drawing/2014/main" id="{77FF6CE0-537B-4493-9B4C-0272FC1D32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419" y="2591049"/>
            <a:ext cx="2056069" cy="2056069"/>
          </a:xfrm>
          <a:prstGeom prst="rect">
            <a:avLst/>
          </a:prstGeom>
        </p:spPr>
      </p:pic>
      <p:sp>
        <p:nvSpPr>
          <p:cNvPr id="18" name="TextBox 17">
            <a:extLst>
              <a:ext uri="{FF2B5EF4-FFF2-40B4-BE49-F238E27FC236}">
                <a16:creationId xmlns:a16="http://schemas.microsoft.com/office/drawing/2014/main" id="{04BEED24-EE45-4939-A7D4-977BD1B97A4F}"/>
              </a:ext>
            </a:extLst>
          </p:cNvPr>
          <p:cNvSpPr txBox="1"/>
          <p:nvPr/>
        </p:nvSpPr>
        <p:spPr>
          <a:xfrm>
            <a:off x="971530" y="4450814"/>
            <a:ext cx="17967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418" y="4572104"/>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200972" y="2453242"/>
            <a:ext cx="1800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flipV="1">
            <a:off x="2622449" y="4201610"/>
            <a:ext cx="5150916" cy="139852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5" name="Graphic 24" descr="Truck outline">
            <a:extLst>
              <a:ext uri="{FF2B5EF4-FFF2-40B4-BE49-F238E27FC236}">
                <a16:creationId xmlns:a16="http://schemas.microsoft.com/office/drawing/2014/main" id="{A192BA21-5B7F-439E-94E0-2191EC7DDD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8107" y="2307974"/>
            <a:ext cx="2615315" cy="2615315"/>
          </a:xfrm>
          <a:prstGeom prst="rect">
            <a:avLst/>
          </a:prstGeom>
        </p:spPr>
      </p:pic>
      <p:sp>
        <p:nvSpPr>
          <p:cNvPr id="21" name="TextBox 20">
            <a:extLst>
              <a:ext uri="{FF2B5EF4-FFF2-40B4-BE49-F238E27FC236}">
                <a16:creationId xmlns:a16="http://schemas.microsoft.com/office/drawing/2014/main" id="{3A9A80C7-9EFB-4116-8A54-96D06CDFCC22}"/>
              </a:ext>
            </a:extLst>
          </p:cNvPr>
          <p:cNvSpPr txBox="1"/>
          <p:nvPr/>
        </p:nvSpPr>
        <p:spPr>
          <a:xfrm>
            <a:off x="738417" y="6357549"/>
            <a:ext cx="29206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PBR §106.478</a:t>
            </a:r>
          </a:p>
        </p:txBody>
      </p:sp>
      <p:sp>
        <p:nvSpPr>
          <p:cNvPr id="24" name="TextBox 23">
            <a:extLst>
              <a:ext uri="{FF2B5EF4-FFF2-40B4-BE49-F238E27FC236}">
                <a16:creationId xmlns:a16="http://schemas.microsoft.com/office/drawing/2014/main" id="{01326D4E-AF34-4089-ABA1-61F5A5FB89EF}"/>
              </a:ext>
            </a:extLst>
          </p:cNvPr>
          <p:cNvSpPr txBox="1"/>
          <p:nvPr/>
        </p:nvSpPr>
        <p:spPr>
          <a:xfrm rot="20678027">
            <a:off x="3504232" y="5041405"/>
            <a:ext cx="26751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PBR §106.262</a:t>
            </a:r>
          </a:p>
        </p:txBody>
      </p:sp>
      <p:graphicFrame>
        <p:nvGraphicFramePr>
          <p:cNvPr id="27" name="Diagram 26" descr="&quot;   Any associated upstream and/or downstream emissions authorized as part of the PBR claim will need to be included as part of the total new or increased emissions, unless: 1) these emissions stay at or below current authorized emission limits;”">
            <a:extLst>
              <a:ext uri="{FF2B5EF4-FFF2-40B4-BE49-F238E27FC236}">
                <a16:creationId xmlns:a16="http://schemas.microsoft.com/office/drawing/2014/main" id="{39CBA60A-A7E1-4528-8267-4C2A53934D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9526888"/>
              </p:ext>
            </p:extLst>
          </p:nvPr>
        </p:nvGraphicFramePr>
        <p:xfrm>
          <a:off x="5949502" y="4977498"/>
          <a:ext cx="6094070" cy="175432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42099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CCFEB66-4DF5-4CAA-818B-D0E68A16E586}"/>
              </a:ext>
            </a:extLst>
          </p:cNvPr>
          <p:cNvSpPr>
            <a:spLocks noGrp="1"/>
          </p:cNvSpPr>
          <p:nvPr>
            <p:ph type="title"/>
          </p:nvPr>
        </p:nvSpPr>
        <p:spPr>
          <a:xfrm>
            <a:off x="268446" y="367213"/>
            <a:ext cx="11362113" cy="1830864"/>
          </a:xfrm>
        </p:spPr>
        <p:txBody>
          <a:bodyPr/>
          <a:lstStyle/>
          <a:p>
            <a:r>
              <a:rPr lang="en-US" sz="2400" dirty="0">
                <a:solidFill>
                  <a:schemeClr val="bg1"/>
                </a:solidFill>
              </a:rPr>
              <a:t>Upstream/Downstream (D)</a:t>
            </a:r>
          </a:p>
        </p:txBody>
      </p:sp>
      <p:sp>
        <p:nvSpPr>
          <p:cNvPr id="18" name="TextBox 17">
            <a:extLst>
              <a:ext uri="{FF2B5EF4-FFF2-40B4-BE49-F238E27FC236}">
                <a16:creationId xmlns:a16="http://schemas.microsoft.com/office/drawing/2014/main" id="{04BEED24-EE45-4939-A7D4-977BD1B97A4F}"/>
              </a:ext>
            </a:extLst>
          </p:cNvPr>
          <p:cNvSpPr txBox="1"/>
          <p:nvPr/>
        </p:nvSpPr>
        <p:spPr>
          <a:xfrm>
            <a:off x="795388" y="490450"/>
            <a:ext cx="1995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372" y="607721"/>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506752" y="462827"/>
            <a:ext cx="1963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pic>
        <p:nvPicPr>
          <p:cNvPr id="12" name="Graphic 11" descr="Truck outline">
            <a:extLst>
              <a:ext uri="{FF2B5EF4-FFF2-40B4-BE49-F238E27FC236}">
                <a16:creationId xmlns:a16="http://schemas.microsoft.com/office/drawing/2014/main" id="{80D27FEA-A4DA-4ABC-8898-BBB1488AE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7393" y="247680"/>
            <a:ext cx="2615315" cy="2615315"/>
          </a:xfrm>
          <a:prstGeom prst="rect">
            <a:avLst/>
          </a:prstGeom>
        </p:spPr>
      </p:pic>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a:off x="2949735" y="1415005"/>
            <a:ext cx="52981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918D96B9-5383-4776-AEAC-B5CB0473DABE}"/>
              </a:ext>
            </a:extLst>
          </p:cNvPr>
          <p:cNvGraphicFramePr>
            <a:graphicFrameLocks noGrp="1"/>
          </p:cNvGraphicFramePr>
          <p:nvPr>
            <p:extLst>
              <p:ext uri="{D42A27DB-BD31-4B8C-83A1-F6EECF244321}">
                <p14:modId xmlns:p14="http://schemas.microsoft.com/office/powerpoint/2010/main" val="3319444662"/>
              </p:ext>
            </p:extLst>
          </p:nvPr>
        </p:nvGraphicFramePr>
        <p:xfrm>
          <a:off x="477336" y="2605453"/>
          <a:ext cx="11270970" cy="1894199"/>
        </p:xfrm>
        <a:graphic>
          <a:graphicData uri="http://schemas.openxmlformats.org/drawingml/2006/table">
            <a:tbl>
              <a:tblPr firstRow="1" bandRow="1">
                <a:tableStyleId>{5C22544A-7EE6-4342-B048-85BDC9FD1C3A}</a:tableStyleId>
              </a:tblPr>
              <a:tblGrid>
                <a:gridCol w="1363039">
                  <a:extLst>
                    <a:ext uri="{9D8B030D-6E8A-4147-A177-3AD203B41FA5}">
                      <a16:colId xmlns:a16="http://schemas.microsoft.com/office/drawing/2014/main" val="1717071989"/>
                    </a:ext>
                  </a:extLst>
                </a:gridCol>
                <a:gridCol w="2168917">
                  <a:extLst>
                    <a:ext uri="{9D8B030D-6E8A-4147-A177-3AD203B41FA5}">
                      <a16:colId xmlns:a16="http://schemas.microsoft.com/office/drawing/2014/main" val="3605018969"/>
                    </a:ext>
                  </a:extLst>
                </a:gridCol>
                <a:gridCol w="2356339">
                  <a:extLst>
                    <a:ext uri="{9D8B030D-6E8A-4147-A177-3AD203B41FA5}">
                      <a16:colId xmlns:a16="http://schemas.microsoft.com/office/drawing/2014/main" val="2701187836"/>
                    </a:ext>
                  </a:extLst>
                </a:gridCol>
                <a:gridCol w="3128481">
                  <a:extLst>
                    <a:ext uri="{9D8B030D-6E8A-4147-A177-3AD203B41FA5}">
                      <a16:colId xmlns:a16="http://schemas.microsoft.com/office/drawing/2014/main" val="477758806"/>
                    </a:ext>
                  </a:extLst>
                </a:gridCol>
                <a:gridCol w="2254194">
                  <a:extLst>
                    <a:ext uri="{9D8B030D-6E8A-4147-A177-3AD203B41FA5}">
                      <a16:colId xmlns:a16="http://schemas.microsoft.com/office/drawing/2014/main" val="2914447810"/>
                    </a:ext>
                  </a:extLst>
                </a:gridCol>
              </a:tblGrid>
              <a:tr h="981809">
                <a:tc>
                  <a:txBody>
                    <a:bodyPr/>
                    <a:lstStyle/>
                    <a:p>
                      <a:pPr algn="ctr"/>
                      <a:r>
                        <a:rPr lang="en-US" sz="2400" dirty="0"/>
                        <a:t>EPN</a:t>
                      </a:r>
                    </a:p>
                  </a:txBody>
                  <a:tcPr/>
                </a:tc>
                <a:tc>
                  <a:txBody>
                    <a:bodyPr/>
                    <a:lstStyle/>
                    <a:p>
                      <a:pPr algn="ctr"/>
                      <a:r>
                        <a:rPr lang="en-US" sz="2400" dirty="0"/>
                        <a:t>Old Actual Emissions</a:t>
                      </a:r>
                    </a:p>
                  </a:txBody>
                  <a:tcPr/>
                </a:tc>
                <a:tc>
                  <a:txBody>
                    <a:bodyPr/>
                    <a:lstStyle/>
                    <a:p>
                      <a:pPr algn="ctr"/>
                      <a:r>
                        <a:rPr lang="en-US" sz="2400" dirty="0"/>
                        <a:t>New Potential Emissions</a:t>
                      </a:r>
                    </a:p>
                  </a:txBody>
                  <a:tcPr/>
                </a:tc>
                <a:tc>
                  <a:txBody>
                    <a:bodyPr/>
                    <a:lstStyle/>
                    <a:p>
                      <a:pPr algn="ctr"/>
                      <a:r>
                        <a:rPr lang="en-US" sz="2400" dirty="0"/>
                        <a:t>Delta (new potential – old actual) </a:t>
                      </a:r>
                    </a:p>
                  </a:txBody>
                  <a:tcPr/>
                </a:tc>
                <a:tc>
                  <a:txBody>
                    <a:bodyPr/>
                    <a:lstStyle/>
                    <a:p>
                      <a:pPr algn="ctr"/>
                      <a:r>
                        <a:rPr lang="en-US" sz="2400" dirty="0"/>
                        <a:t>Permitted Allowable</a:t>
                      </a:r>
                    </a:p>
                  </a:txBody>
                  <a:tcPr/>
                </a:tc>
                <a:extLst>
                  <a:ext uri="{0D108BD9-81ED-4DB2-BD59-A6C34878D82A}">
                    <a16:rowId xmlns:a16="http://schemas.microsoft.com/office/drawing/2014/main" val="4180332643"/>
                  </a:ext>
                </a:extLst>
              </a:tr>
              <a:tr h="912390">
                <a:tc>
                  <a:txBody>
                    <a:bodyPr/>
                    <a:lstStyle/>
                    <a:p>
                      <a:pPr algn="ctr"/>
                      <a:r>
                        <a:rPr lang="en-US" sz="2400" dirty="0"/>
                        <a:t>EPN LOAD</a:t>
                      </a:r>
                    </a:p>
                  </a:txBody>
                  <a:tcPr/>
                </a:tc>
                <a:tc>
                  <a:txBody>
                    <a:bodyPr/>
                    <a:lstStyle/>
                    <a:p>
                      <a:pPr algn="ctr"/>
                      <a:r>
                        <a:rPr lang="en-US" sz="2400" dirty="0"/>
                        <a:t>6 tpy</a:t>
                      </a:r>
                    </a:p>
                  </a:txBody>
                  <a:tcPr/>
                </a:tc>
                <a:tc>
                  <a:txBody>
                    <a:bodyPr/>
                    <a:lstStyle/>
                    <a:p>
                      <a:pPr algn="ctr"/>
                      <a:r>
                        <a:rPr lang="en-US" sz="2400" dirty="0"/>
                        <a:t>9 tpy </a:t>
                      </a:r>
                    </a:p>
                  </a:txBody>
                  <a:tcPr/>
                </a:tc>
                <a:tc>
                  <a:txBody>
                    <a:bodyPr/>
                    <a:lstStyle/>
                    <a:p>
                      <a:pPr algn="ctr"/>
                      <a:r>
                        <a:rPr lang="en-US" sz="2400" dirty="0"/>
                        <a:t>3 tpy</a:t>
                      </a:r>
                    </a:p>
                  </a:txBody>
                  <a:tcPr/>
                </a:tc>
                <a:tc>
                  <a:txBody>
                    <a:bodyPr/>
                    <a:lstStyle/>
                    <a:p>
                      <a:pPr algn="ctr"/>
                      <a:r>
                        <a:rPr lang="en-US" sz="2400" dirty="0"/>
                        <a:t>10 tpy </a:t>
                      </a:r>
                    </a:p>
                  </a:txBody>
                  <a:tcPr/>
                </a:tc>
                <a:extLst>
                  <a:ext uri="{0D108BD9-81ED-4DB2-BD59-A6C34878D82A}">
                    <a16:rowId xmlns:a16="http://schemas.microsoft.com/office/drawing/2014/main" val="3267142679"/>
                  </a:ext>
                </a:extLst>
              </a:tr>
            </a:tbl>
          </a:graphicData>
        </a:graphic>
      </p:graphicFrame>
      <p:graphicFrame>
        <p:nvGraphicFramePr>
          <p:cNvPr id="10" name="Diagram 9" descr="“…Any associated upstream and/or downstream emissions authorized as part of the PBR claim will need to be included as part of the total new or increased emissions, unless: 1) these emissions stay at or below current authorized emission limits;”">
            <a:extLst>
              <a:ext uri="{FF2B5EF4-FFF2-40B4-BE49-F238E27FC236}">
                <a16:creationId xmlns:a16="http://schemas.microsoft.com/office/drawing/2014/main" id="{40B1740B-EF2A-452A-92CA-0D2901D7D6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6336766"/>
              </p:ext>
            </p:extLst>
          </p:nvPr>
        </p:nvGraphicFramePr>
        <p:xfrm>
          <a:off x="412830" y="4555249"/>
          <a:ext cx="11362113" cy="12982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Rectangle 28">
            <a:extLst>
              <a:ext uri="{FF2B5EF4-FFF2-40B4-BE49-F238E27FC236}">
                <a16:creationId xmlns:a16="http://schemas.microsoft.com/office/drawing/2014/main" id="{71DBBDA4-0B80-474B-9B4F-90A14285F2B1}"/>
              </a:ext>
              <a:ext uri="{C183D7F6-B498-43B3-948B-1728B52AA6E4}">
                <adec:decorative xmlns:adec="http://schemas.microsoft.com/office/drawing/2017/decorative" val="1"/>
              </a:ext>
            </a:extLst>
          </p:cNvPr>
          <p:cNvSpPr/>
          <p:nvPr/>
        </p:nvSpPr>
        <p:spPr>
          <a:xfrm>
            <a:off x="4675272" y="3577067"/>
            <a:ext cx="1074897" cy="570805"/>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B9BBA3A-4AED-4E01-ABED-786CD17C4579}"/>
              </a:ext>
              <a:ext uri="{C183D7F6-B498-43B3-948B-1728B52AA6E4}">
                <adec:decorative xmlns:adec="http://schemas.microsoft.com/office/drawing/2017/decorative" val="1"/>
              </a:ext>
            </a:extLst>
          </p:cNvPr>
          <p:cNvSpPr/>
          <p:nvPr/>
        </p:nvSpPr>
        <p:spPr>
          <a:xfrm>
            <a:off x="10122218" y="3577067"/>
            <a:ext cx="1074897" cy="570806"/>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9F2EC35-CBF2-429C-A74A-9DC60CD95B09}"/>
              </a:ext>
            </a:extLst>
          </p:cNvPr>
          <p:cNvSpPr txBox="1"/>
          <p:nvPr/>
        </p:nvSpPr>
        <p:spPr>
          <a:xfrm>
            <a:off x="4595409" y="5987501"/>
            <a:ext cx="30011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Arial" panose="020B0604020202020204"/>
                <a:ea typeface="+mn-ea"/>
                <a:cs typeface="+mn-cs"/>
              </a:rPr>
              <a:t>9 tpy &lt; 10 tpy</a:t>
            </a:r>
          </a:p>
        </p:txBody>
      </p:sp>
      <p:pic>
        <p:nvPicPr>
          <p:cNvPr id="8" name="Graphic 7" descr="Checkmark with solid fill">
            <a:extLst>
              <a:ext uri="{FF2B5EF4-FFF2-40B4-BE49-F238E27FC236}">
                <a16:creationId xmlns:a16="http://schemas.microsoft.com/office/drawing/2014/main" id="{533EAD04-4E69-42B6-9E86-D64DD0891B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64370" y="5853467"/>
            <a:ext cx="914400" cy="914400"/>
          </a:xfrm>
          <a:prstGeom prst="rect">
            <a:avLst/>
          </a:prstGeom>
        </p:spPr>
      </p:pic>
    </p:spTree>
    <p:extLst>
      <p:ext uri="{BB962C8B-B14F-4D97-AF65-F5344CB8AC3E}">
        <p14:creationId xmlns:p14="http://schemas.microsoft.com/office/powerpoint/2010/main" val="235007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6BFD57AB-76FB-44F5-AA21-D8739C41870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7892931"/>
              </p:ext>
            </p:extLst>
          </p:nvPr>
        </p:nvGraphicFramePr>
        <p:xfrm>
          <a:off x="304813" y="1705708"/>
          <a:ext cx="11618741" cy="478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126A61B9-AB58-4BEC-9A6D-4C2B7D234442}"/>
              </a:ext>
            </a:extLst>
          </p:cNvPr>
          <p:cNvSpPr>
            <a:spLocks noGrp="1"/>
          </p:cNvSpPr>
          <p:nvPr>
            <p:ph type="title"/>
          </p:nvPr>
        </p:nvSpPr>
        <p:spPr>
          <a:xfrm>
            <a:off x="268446" y="367213"/>
            <a:ext cx="11362113" cy="1830864"/>
          </a:xfrm>
        </p:spPr>
        <p:txBody>
          <a:bodyPr/>
          <a:lstStyle/>
          <a:p>
            <a:r>
              <a:rPr lang="en-US" dirty="0"/>
              <a:t>§§ 106.261 / 106.262…</a:t>
            </a:r>
          </a:p>
        </p:txBody>
      </p:sp>
    </p:spTree>
    <p:extLst>
      <p:ext uri="{BB962C8B-B14F-4D97-AF65-F5344CB8AC3E}">
        <p14:creationId xmlns:p14="http://schemas.microsoft.com/office/powerpoint/2010/main" val="19217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AD267B48-F815-40FF-BBC9-14FBBBED32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4F3708E9-A820-4662-A4DD-E202C654842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dgm id="{21DC5B2D-CF4F-4BA9-A40C-88554EAEA6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756BAD8-9833-436D-9D86-4A3D514E50CB}"/>
              </a:ext>
            </a:extLst>
          </p:cNvPr>
          <p:cNvSpPr>
            <a:spLocks noGrp="1"/>
          </p:cNvSpPr>
          <p:nvPr>
            <p:ph type="title"/>
          </p:nvPr>
        </p:nvSpPr>
        <p:spPr>
          <a:xfrm>
            <a:off x="268288" y="366713"/>
            <a:ext cx="11361737" cy="1831975"/>
          </a:xfrm>
        </p:spPr>
        <p:txBody>
          <a:bodyPr/>
          <a:lstStyle/>
          <a:p>
            <a:r>
              <a:rPr lang="en-US" sz="2400" dirty="0">
                <a:solidFill>
                  <a:schemeClr val="bg1"/>
                </a:solidFill>
              </a:rPr>
              <a:t>Upstream/Downstream (E)</a:t>
            </a:r>
          </a:p>
        </p:txBody>
      </p:sp>
      <p:sp>
        <p:nvSpPr>
          <p:cNvPr id="18" name="TextBox 17">
            <a:extLst>
              <a:ext uri="{FF2B5EF4-FFF2-40B4-BE49-F238E27FC236}">
                <a16:creationId xmlns:a16="http://schemas.microsoft.com/office/drawing/2014/main" id="{04BEED24-EE45-4939-A7D4-977BD1B97A4F}"/>
              </a:ext>
            </a:extLst>
          </p:cNvPr>
          <p:cNvSpPr txBox="1"/>
          <p:nvPr/>
        </p:nvSpPr>
        <p:spPr>
          <a:xfrm>
            <a:off x="871640" y="457028"/>
            <a:ext cx="1760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372" y="607721"/>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513227" y="457028"/>
            <a:ext cx="19470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pic>
        <p:nvPicPr>
          <p:cNvPr id="12" name="Graphic 11" descr="Truck outline">
            <a:extLst>
              <a:ext uri="{FF2B5EF4-FFF2-40B4-BE49-F238E27FC236}">
                <a16:creationId xmlns:a16="http://schemas.microsoft.com/office/drawing/2014/main" id="{80D27FEA-A4DA-4ABC-8898-BBB1488AE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7393" y="247680"/>
            <a:ext cx="2615315" cy="2615315"/>
          </a:xfrm>
          <a:prstGeom prst="rect">
            <a:avLst/>
          </a:prstGeom>
        </p:spPr>
      </p:pic>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a:off x="2949735" y="1415005"/>
            <a:ext cx="52981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918D96B9-5383-4776-AEAC-B5CB0473DABE}"/>
              </a:ext>
            </a:extLst>
          </p:cNvPr>
          <p:cNvGraphicFramePr>
            <a:graphicFrameLocks noGrp="1"/>
          </p:cNvGraphicFramePr>
          <p:nvPr>
            <p:extLst>
              <p:ext uri="{D42A27DB-BD31-4B8C-83A1-F6EECF244321}">
                <p14:modId xmlns:p14="http://schemas.microsoft.com/office/powerpoint/2010/main" val="1642434971"/>
              </p:ext>
            </p:extLst>
          </p:nvPr>
        </p:nvGraphicFramePr>
        <p:xfrm>
          <a:off x="493977" y="2639549"/>
          <a:ext cx="11270970" cy="1645920"/>
        </p:xfrm>
        <a:graphic>
          <a:graphicData uri="http://schemas.openxmlformats.org/drawingml/2006/table">
            <a:tbl>
              <a:tblPr firstRow="1" bandRow="1">
                <a:tableStyleId>{5C22544A-7EE6-4342-B048-85BDC9FD1C3A}</a:tableStyleId>
              </a:tblPr>
              <a:tblGrid>
                <a:gridCol w="1363039">
                  <a:extLst>
                    <a:ext uri="{9D8B030D-6E8A-4147-A177-3AD203B41FA5}">
                      <a16:colId xmlns:a16="http://schemas.microsoft.com/office/drawing/2014/main" val="1717071989"/>
                    </a:ext>
                  </a:extLst>
                </a:gridCol>
                <a:gridCol w="2064353">
                  <a:extLst>
                    <a:ext uri="{9D8B030D-6E8A-4147-A177-3AD203B41FA5}">
                      <a16:colId xmlns:a16="http://schemas.microsoft.com/office/drawing/2014/main" val="3605018969"/>
                    </a:ext>
                  </a:extLst>
                </a:gridCol>
                <a:gridCol w="2373923">
                  <a:extLst>
                    <a:ext uri="{9D8B030D-6E8A-4147-A177-3AD203B41FA5}">
                      <a16:colId xmlns:a16="http://schemas.microsoft.com/office/drawing/2014/main" val="2701187836"/>
                    </a:ext>
                  </a:extLst>
                </a:gridCol>
                <a:gridCol w="3215461">
                  <a:extLst>
                    <a:ext uri="{9D8B030D-6E8A-4147-A177-3AD203B41FA5}">
                      <a16:colId xmlns:a16="http://schemas.microsoft.com/office/drawing/2014/main" val="477758806"/>
                    </a:ext>
                  </a:extLst>
                </a:gridCol>
                <a:gridCol w="2254194">
                  <a:extLst>
                    <a:ext uri="{9D8B030D-6E8A-4147-A177-3AD203B41FA5}">
                      <a16:colId xmlns:a16="http://schemas.microsoft.com/office/drawing/2014/main" val="2914447810"/>
                    </a:ext>
                  </a:extLst>
                </a:gridCol>
              </a:tblGrid>
              <a:tr h="776120">
                <a:tc>
                  <a:txBody>
                    <a:bodyPr/>
                    <a:lstStyle/>
                    <a:p>
                      <a:pPr algn="ctr"/>
                      <a:r>
                        <a:rPr lang="en-US" sz="2400" dirty="0"/>
                        <a:t>EPN</a:t>
                      </a:r>
                    </a:p>
                  </a:txBody>
                  <a:tcPr/>
                </a:tc>
                <a:tc>
                  <a:txBody>
                    <a:bodyPr/>
                    <a:lstStyle/>
                    <a:p>
                      <a:pPr algn="ctr"/>
                      <a:r>
                        <a:rPr lang="en-US" sz="2400" dirty="0"/>
                        <a:t>Old Actual Emissions</a:t>
                      </a:r>
                    </a:p>
                  </a:txBody>
                  <a:tcPr/>
                </a:tc>
                <a:tc>
                  <a:txBody>
                    <a:bodyPr/>
                    <a:lstStyle/>
                    <a:p>
                      <a:pPr algn="ctr"/>
                      <a:r>
                        <a:rPr lang="en-US" sz="2400" dirty="0"/>
                        <a:t>New Potential Emissions</a:t>
                      </a:r>
                    </a:p>
                  </a:txBody>
                  <a:tcPr/>
                </a:tc>
                <a:tc>
                  <a:txBody>
                    <a:bodyPr/>
                    <a:lstStyle/>
                    <a:p>
                      <a:pPr algn="ctr"/>
                      <a:r>
                        <a:rPr lang="en-US" sz="2400" dirty="0"/>
                        <a:t>Delta (new potential – old actual) </a:t>
                      </a:r>
                    </a:p>
                  </a:txBody>
                  <a:tcPr/>
                </a:tc>
                <a:tc>
                  <a:txBody>
                    <a:bodyPr/>
                    <a:lstStyle/>
                    <a:p>
                      <a:pPr algn="ctr"/>
                      <a:r>
                        <a:rPr lang="en-US" sz="2400" dirty="0"/>
                        <a:t>Permitted Allowable</a:t>
                      </a:r>
                    </a:p>
                  </a:txBody>
                  <a:tcPr/>
                </a:tc>
                <a:extLst>
                  <a:ext uri="{0D108BD9-81ED-4DB2-BD59-A6C34878D82A}">
                    <a16:rowId xmlns:a16="http://schemas.microsoft.com/office/drawing/2014/main" val="4180332643"/>
                  </a:ext>
                </a:extLst>
              </a:tr>
              <a:tr h="449657">
                <a:tc>
                  <a:txBody>
                    <a:bodyPr/>
                    <a:lstStyle/>
                    <a:p>
                      <a:pPr algn="ctr"/>
                      <a:r>
                        <a:rPr lang="en-US" sz="2400" dirty="0"/>
                        <a:t>EPN LOAD</a:t>
                      </a:r>
                    </a:p>
                  </a:txBody>
                  <a:tcPr/>
                </a:tc>
                <a:tc>
                  <a:txBody>
                    <a:bodyPr/>
                    <a:lstStyle/>
                    <a:p>
                      <a:pPr algn="ctr"/>
                      <a:r>
                        <a:rPr lang="en-US" sz="2400" dirty="0"/>
                        <a:t>6 tpy</a:t>
                      </a:r>
                    </a:p>
                  </a:txBody>
                  <a:tcPr/>
                </a:tc>
                <a:tc>
                  <a:txBody>
                    <a:bodyPr/>
                    <a:lstStyle/>
                    <a:p>
                      <a:pPr algn="ctr"/>
                      <a:r>
                        <a:rPr lang="en-US" sz="2400" dirty="0"/>
                        <a:t>11 tpy </a:t>
                      </a:r>
                    </a:p>
                  </a:txBody>
                  <a:tcPr/>
                </a:tc>
                <a:tc>
                  <a:txBody>
                    <a:bodyPr/>
                    <a:lstStyle/>
                    <a:p>
                      <a:pPr algn="ctr"/>
                      <a:r>
                        <a:rPr lang="en-US" sz="2400" dirty="0"/>
                        <a:t>5 tpy</a:t>
                      </a:r>
                    </a:p>
                  </a:txBody>
                  <a:tcPr/>
                </a:tc>
                <a:tc>
                  <a:txBody>
                    <a:bodyPr/>
                    <a:lstStyle/>
                    <a:p>
                      <a:pPr algn="ctr"/>
                      <a:r>
                        <a:rPr lang="en-US" sz="2400" dirty="0"/>
                        <a:t>10 tpy </a:t>
                      </a:r>
                    </a:p>
                  </a:txBody>
                  <a:tcPr/>
                </a:tc>
                <a:extLst>
                  <a:ext uri="{0D108BD9-81ED-4DB2-BD59-A6C34878D82A}">
                    <a16:rowId xmlns:a16="http://schemas.microsoft.com/office/drawing/2014/main" val="3267142679"/>
                  </a:ext>
                </a:extLst>
              </a:tr>
            </a:tbl>
          </a:graphicData>
        </a:graphic>
      </p:graphicFrame>
      <p:sp>
        <p:nvSpPr>
          <p:cNvPr id="6" name="TextBox 5">
            <a:extLst>
              <a:ext uri="{FF2B5EF4-FFF2-40B4-BE49-F238E27FC236}">
                <a16:creationId xmlns:a16="http://schemas.microsoft.com/office/drawing/2014/main" id="{79F2EC35-CBF2-429C-A74A-9DC60CD95B09}"/>
              </a:ext>
            </a:extLst>
          </p:cNvPr>
          <p:cNvSpPr txBox="1"/>
          <p:nvPr/>
        </p:nvSpPr>
        <p:spPr>
          <a:xfrm>
            <a:off x="4476606" y="5933707"/>
            <a:ext cx="32387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Arial" panose="020B0604020202020204"/>
                <a:ea typeface="+mn-ea"/>
                <a:cs typeface="+mn-cs"/>
              </a:rPr>
              <a:t>11 tpy &gt;10 tpy</a:t>
            </a:r>
          </a:p>
        </p:txBody>
      </p:sp>
      <p:pic>
        <p:nvPicPr>
          <p:cNvPr id="5" name="Graphic 4" descr="No sign with solid fill">
            <a:extLst>
              <a:ext uri="{FF2B5EF4-FFF2-40B4-BE49-F238E27FC236}">
                <a16:creationId xmlns:a16="http://schemas.microsoft.com/office/drawing/2014/main" id="{7EE7B005-7F44-4D3C-A06A-88B60A2C76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27713" y="5796899"/>
            <a:ext cx="914400" cy="914400"/>
          </a:xfrm>
          <a:prstGeom prst="rect">
            <a:avLst/>
          </a:prstGeom>
        </p:spPr>
      </p:pic>
      <p:graphicFrame>
        <p:nvGraphicFramePr>
          <p:cNvPr id="7" name="Diagram 6">
            <a:extLst>
              <a:ext uri="{FF2B5EF4-FFF2-40B4-BE49-F238E27FC236}">
                <a16:creationId xmlns:a16="http://schemas.microsoft.com/office/drawing/2014/main" id="{B4C75558-E63D-4DFA-9FF9-32D638777D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9710966"/>
              </p:ext>
            </p:extLst>
          </p:nvPr>
        </p:nvGraphicFramePr>
        <p:xfrm>
          <a:off x="427053" y="4319995"/>
          <a:ext cx="11361737" cy="15368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9" name="Rectangle 28">
            <a:extLst>
              <a:ext uri="{FF2B5EF4-FFF2-40B4-BE49-F238E27FC236}">
                <a16:creationId xmlns:a16="http://schemas.microsoft.com/office/drawing/2014/main" id="{71DBBDA4-0B80-474B-9B4F-90A14285F2B1}"/>
              </a:ext>
              <a:ext uri="{C183D7F6-B498-43B3-948B-1728B52AA6E4}">
                <adec:decorative xmlns:adec="http://schemas.microsoft.com/office/drawing/2017/decorative" val="1"/>
              </a:ext>
            </a:extLst>
          </p:cNvPr>
          <p:cNvSpPr/>
          <p:nvPr/>
        </p:nvSpPr>
        <p:spPr>
          <a:xfrm>
            <a:off x="4675272" y="3492009"/>
            <a:ext cx="923559" cy="39022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B9BBA3A-4AED-4E01-ABED-786CD17C4579}"/>
              </a:ext>
              <a:ext uri="{C183D7F6-B498-43B3-948B-1728B52AA6E4}">
                <adec:decorative xmlns:adec="http://schemas.microsoft.com/office/drawing/2017/decorative" val="1"/>
              </a:ext>
            </a:extLst>
          </p:cNvPr>
          <p:cNvSpPr/>
          <p:nvPr/>
        </p:nvSpPr>
        <p:spPr>
          <a:xfrm>
            <a:off x="10185158" y="3497756"/>
            <a:ext cx="923559" cy="39022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32FC5E07-D289-458B-8179-240123B2BE45}"/>
              </a:ext>
              <a:ext uri="{C183D7F6-B498-43B3-948B-1728B52AA6E4}">
                <adec:decorative xmlns:adec="http://schemas.microsoft.com/office/drawing/2017/decorative" val="1"/>
              </a:ext>
            </a:extLst>
          </p:cNvPr>
          <p:cNvSpPr/>
          <p:nvPr/>
        </p:nvSpPr>
        <p:spPr>
          <a:xfrm>
            <a:off x="7404281" y="3492009"/>
            <a:ext cx="923559" cy="39022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2395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30"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021483-C9FA-4534-B681-FE1745902D58}"/>
              </a:ext>
            </a:extLst>
          </p:cNvPr>
          <p:cNvSpPr>
            <a:spLocks noGrp="1"/>
          </p:cNvSpPr>
          <p:nvPr>
            <p:ph type="title"/>
          </p:nvPr>
        </p:nvSpPr>
        <p:spPr>
          <a:xfrm>
            <a:off x="268288" y="366713"/>
            <a:ext cx="11361737" cy="1831975"/>
          </a:xfrm>
        </p:spPr>
        <p:txBody>
          <a:bodyPr/>
          <a:lstStyle/>
          <a:p>
            <a:r>
              <a:rPr lang="en-US" sz="2400" dirty="0">
                <a:solidFill>
                  <a:schemeClr val="bg1"/>
                </a:solidFill>
              </a:rPr>
              <a:t>Upstream/Downstream (F)</a:t>
            </a:r>
          </a:p>
        </p:txBody>
      </p:sp>
      <p:sp>
        <p:nvSpPr>
          <p:cNvPr id="18" name="TextBox 17">
            <a:extLst>
              <a:ext uri="{FF2B5EF4-FFF2-40B4-BE49-F238E27FC236}">
                <a16:creationId xmlns:a16="http://schemas.microsoft.com/office/drawing/2014/main" id="{04BEED24-EE45-4939-A7D4-977BD1B97A4F}"/>
              </a:ext>
            </a:extLst>
          </p:cNvPr>
          <p:cNvSpPr txBox="1"/>
          <p:nvPr/>
        </p:nvSpPr>
        <p:spPr>
          <a:xfrm>
            <a:off x="837348" y="447594"/>
            <a:ext cx="19864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 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372" y="607721"/>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487393" y="464985"/>
            <a:ext cx="23641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pic>
        <p:nvPicPr>
          <p:cNvPr id="12" name="Graphic 11" descr="Truck outline">
            <a:extLst>
              <a:ext uri="{FF2B5EF4-FFF2-40B4-BE49-F238E27FC236}">
                <a16:creationId xmlns:a16="http://schemas.microsoft.com/office/drawing/2014/main" id="{80D27FEA-A4DA-4ABC-8898-BBB1488AE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7393" y="247680"/>
            <a:ext cx="2615315" cy="2615315"/>
          </a:xfrm>
          <a:prstGeom prst="rect">
            <a:avLst/>
          </a:prstGeom>
        </p:spPr>
      </p:pic>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a:off x="2949735" y="1415005"/>
            <a:ext cx="52981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Diagram 1" descr="“2) there is not a change to any underlying air authorizations for the applicable units associated with BACT, health and environmental impacts, or other representations (i.e. construction plans, operating procedures, throughputs, maximum emission rates, etc.);”  &#10;">
            <a:extLst>
              <a:ext uri="{FF2B5EF4-FFF2-40B4-BE49-F238E27FC236}">
                <a16:creationId xmlns:a16="http://schemas.microsoft.com/office/drawing/2014/main" id="{13CCC5B7-A332-4182-BB00-4A299BA2C3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8370325"/>
              </p:ext>
            </p:extLst>
          </p:nvPr>
        </p:nvGraphicFramePr>
        <p:xfrm>
          <a:off x="701016" y="3569677"/>
          <a:ext cx="10789967" cy="24066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86868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DFB4F0-8BA3-49F6-BD24-620D79545EDF}"/>
              </a:ext>
            </a:extLst>
          </p:cNvPr>
          <p:cNvSpPr>
            <a:spLocks noGrp="1"/>
          </p:cNvSpPr>
          <p:nvPr>
            <p:ph type="title"/>
          </p:nvPr>
        </p:nvSpPr>
        <p:spPr>
          <a:xfrm>
            <a:off x="268288" y="366713"/>
            <a:ext cx="11361737" cy="1831975"/>
          </a:xfrm>
        </p:spPr>
        <p:txBody>
          <a:bodyPr/>
          <a:lstStyle/>
          <a:p>
            <a:r>
              <a:rPr lang="en-US" sz="2400" dirty="0">
                <a:solidFill>
                  <a:schemeClr val="bg1"/>
                </a:solidFill>
              </a:rPr>
              <a:t>Upstream/Downstream (G)</a:t>
            </a:r>
          </a:p>
        </p:txBody>
      </p:sp>
      <p:sp>
        <p:nvSpPr>
          <p:cNvPr id="18" name="TextBox 17">
            <a:extLst>
              <a:ext uri="{FF2B5EF4-FFF2-40B4-BE49-F238E27FC236}">
                <a16:creationId xmlns:a16="http://schemas.microsoft.com/office/drawing/2014/main" id="{04BEED24-EE45-4939-A7D4-977BD1B97A4F}"/>
              </a:ext>
            </a:extLst>
          </p:cNvPr>
          <p:cNvSpPr txBox="1"/>
          <p:nvPr/>
        </p:nvSpPr>
        <p:spPr>
          <a:xfrm>
            <a:off x="851221" y="455279"/>
            <a:ext cx="20985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a:ea typeface="+mn-ea"/>
                <a:cs typeface="+mn-cs"/>
              </a:rPr>
              <a:t>EPN</a:t>
            </a:r>
            <a:r>
              <a:rPr kumimoji="0" lang="en-US" sz="1800" b="0" i="0" u="none" strike="noStrike" kern="1200" cap="none" spc="0" normalizeH="0" baseline="0" noProof="0" dirty="0">
                <a:ln>
                  <a:noFill/>
                </a:ln>
                <a:effectLst/>
                <a:uLnTx/>
                <a:uFillTx/>
                <a:latin typeface="Arial" panose="020B0604020202020204"/>
                <a:ea typeface="+mn-ea"/>
                <a:cs typeface="+mn-cs"/>
              </a:rPr>
              <a:t> </a:t>
            </a:r>
            <a:r>
              <a:rPr kumimoji="0" lang="en-US" sz="2400" b="0" i="0" u="none" strike="noStrike" kern="1200" cap="none" spc="0" normalizeH="0" baseline="0" noProof="0" dirty="0">
                <a:ln>
                  <a:noFill/>
                </a:ln>
                <a:effectLst/>
                <a:uLnTx/>
                <a:uFillTx/>
                <a:latin typeface="Arial" panose="020B0604020202020204"/>
                <a:ea typeface="+mn-ea"/>
                <a:cs typeface="+mn-cs"/>
              </a:rPr>
              <a:t>TNK3</a:t>
            </a:r>
          </a:p>
        </p:txBody>
      </p:sp>
      <p:pic>
        <p:nvPicPr>
          <p:cNvPr id="13" name="Graphic 12" descr="Cylinder outline">
            <a:extLst>
              <a:ext uri="{FF2B5EF4-FFF2-40B4-BE49-F238E27FC236}">
                <a16:creationId xmlns:a16="http://schemas.microsoft.com/office/drawing/2014/main" id="{896BA540-0CF1-4522-8F2E-41D973F2C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372" y="607721"/>
            <a:ext cx="2056069" cy="2056069"/>
          </a:xfrm>
          <a:prstGeom prst="rect">
            <a:avLst/>
          </a:prstGeom>
        </p:spPr>
      </p:pic>
      <p:sp>
        <p:nvSpPr>
          <p:cNvPr id="23" name="TextBox 22">
            <a:extLst>
              <a:ext uri="{FF2B5EF4-FFF2-40B4-BE49-F238E27FC236}">
                <a16:creationId xmlns:a16="http://schemas.microsoft.com/office/drawing/2014/main" id="{39BEFF06-AD49-4390-83D2-3DBB124501AF}"/>
              </a:ext>
            </a:extLst>
          </p:cNvPr>
          <p:cNvSpPr txBox="1"/>
          <p:nvPr/>
        </p:nvSpPr>
        <p:spPr>
          <a:xfrm>
            <a:off x="8487812" y="455279"/>
            <a:ext cx="17488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EPN LOAD</a:t>
            </a:r>
          </a:p>
        </p:txBody>
      </p:sp>
      <p:pic>
        <p:nvPicPr>
          <p:cNvPr id="12" name="Graphic 11" descr="Truck outline">
            <a:extLst>
              <a:ext uri="{FF2B5EF4-FFF2-40B4-BE49-F238E27FC236}">
                <a16:creationId xmlns:a16="http://schemas.microsoft.com/office/drawing/2014/main" id="{80D27FEA-A4DA-4ABC-8898-BBB1488AE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7393" y="247680"/>
            <a:ext cx="2615315" cy="2615315"/>
          </a:xfrm>
          <a:prstGeom prst="rect">
            <a:avLst/>
          </a:prstGeom>
        </p:spPr>
      </p:pic>
      <p:cxnSp>
        <p:nvCxnSpPr>
          <p:cNvPr id="16" name="Straight Arrow Connector 15">
            <a:extLst>
              <a:ext uri="{FF2B5EF4-FFF2-40B4-BE49-F238E27FC236}">
                <a16:creationId xmlns:a16="http://schemas.microsoft.com/office/drawing/2014/main" id="{F9A1070B-FE57-4CA9-BBE4-5F4B95478DB6}"/>
              </a:ext>
              <a:ext uri="{C183D7F6-B498-43B3-948B-1728B52AA6E4}">
                <adec:decorative xmlns:adec="http://schemas.microsoft.com/office/drawing/2017/decorative" val="1"/>
              </a:ext>
            </a:extLst>
          </p:cNvPr>
          <p:cNvCxnSpPr>
            <a:cxnSpLocks/>
          </p:cNvCxnSpPr>
          <p:nvPr/>
        </p:nvCxnSpPr>
        <p:spPr>
          <a:xfrm>
            <a:off x="2949735" y="1415005"/>
            <a:ext cx="52981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a:extLst>
              <a:ext uri="{FF2B5EF4-FFF2-40B4-BE49-F238E27FC236}">
                <a16:creationId xmlns:a16="http://schemas.microsoft.com/office/drawing/2014/main" id="{0BD15A79-8217-4BE5-B87C-6D77CA0C12B3}"/>
              </a:ext>
            </a:extLst>
          </p:cNvPr>
          <p:cNvGraphicFramePr>
            <a:graphicFrameLocks noGrp="1"/>
          </p:cNvGraphicFramePr>
          <p:nvPr>
            <p:extLst>
              <p:ext uri="{D42A27DB-BD31-4B8C-83A1-F6EECF244321}">
                <p14:modId xmlns:p14="http://schemas.microsoft.com/office/powerpoint/2010/main" val="1370526313"/>
              </p:ext>
            </p:extLst>
          </p:nvPr>
        </p:nvGraphicFramePr>
        <p:xfrm>
          <a:off x="136451" y="2696749"/>
          <a:ext cx="11919097" cy="2885572"/>
        </p:xfrm>
        <a:graphic>
          <a:graphicData uri="http://schemas.openxmlformats.org/drawingml/2006/table">
            <a:tbl>
              <a:tblPr firstRow="1" firstCol="1" lastRow="1" lastCol="1" bandRow="1" bandCol="1">
                <a:tableStyleId>{5C22544A-7EE6-4342-B048-85BDC9FD1C3A}</a:tableStyleId>
              </a:tblPr>
              <a:tblGrid>
                <a:gridCol w="723014">
                  <a:extLst>
                    <a:ext uri="{9D8B030D-6E8A-4147-A177-3AD203B41FA5}">
                      <a16:colId xmlns:a16="http://schemas.microsoft.com/office/drawing/2014/main" val="402695447"/>
                    </a:ext>
                  </a:extLst>
                </a:gridCol>
                <a:gridCol w="1020725">
                  <a:extLst>
                    <a:ext uri="{9D8B030D-6E8A-4147-A177-3AD203B41FA5}">
                      <a16:colId xmlns:a16="http://schemas.microsoft.com/office/drawing/2014/main" val="3902935725"/>
                    </a:ext>
                  </a:extLst>
                </a:gridCol>
                <a:gridCol w="967563">
                  <a:extLst>
                    <a:ext uri="{9D8B030D-6E8A-4147-A177-3AD203B41FA5}">
                      <a16:colId xmlns:a16="http://schemas.microsoft.com/office/drawing/2014/main" val="2813007702"/>
                    </a:ext>
                  </a:extLst>
                </a:gridCol>
                <a:gridCol w="1096925">
                  <a:extLst>
                    <a:ext uri="{9D8B030D-6E8A-4147-A177-3AD203B41FA5}">
                      <a16:colId xmlns:a16="http://schemas.microsoft.com/office/drawing/2014/main" val="3266034803"/>
                    </a:ext>
                  </a:extLst>
                </a:gridCol>
                <a:gridCol w="947833">
                  <a:extLst>
                    <a:ext uri="{9D8B030D-6E8A-4147-A177-3AD203B41FA5}">
                      <a16:colId xmlns:a16="http://schemas.microsoft.com/office/drawing/2014/main" val="3987295156"/>
                    </a:ext>
                  </a:extLst>
                </a:gridCol>
                <a:gridCol w="1319753">
                  <a:extLst>
                    <a:ext uri="{9D8B030D-6E8A-4147-A177-3AD203B41FA5}">
                      <a16:colId xmlns:a16="http://schemas.microsoft.com/office/drawing/2014/main" val="3660460163"/>
                    </a:ext>
                  </a:extLst>
                </a:gridCol>
                <a:gridCol w="1385965">
                  <a:extLst>
                    <a:ext uri="{9D8B030D-6E8A-4147-A177-3AD203B41FA5}">
                      <a16:colId xmlns:a16="http://schemas.microsoft.com/office/drawing/2014/main" val="4255863404"/>
                    </a:ext>
                  </a:extLst>
                </a:gridCol>
                <a:gridCol w="1567542">
                  <a:extLst>
                    <a:ext uri="{9D8B030D-6E8A-4147-A177-3AD203B41FA5}">
                      <a16:colId xmlns:a16="http://schemas.microsoft.com/office/drawing/2014/main" val="196499542"/>
                    </a:ext>
                  </a:extLst>
                </a:gridCol>
                <a:gridCol w="1524000">
                  <a:extLst>
                    <a:ext uri="{9D8B030D-6E8A-4147-A177-3AD203B41FA5}">
                      <a16:colId xmlns:a16="http://schemas.microsoft.com/office/drawing/2014/main" val="1214732213"/>
                    </a:ext>
                  </a:extLst>
                </a:gridCol>
                <a:gridCol w="1365777">
                  <a:extLst>
                    <a:ext uri="{9D8B030D-6E8A-4147-A177-3AD203B41FA5}">
                      <a16:colId xmlns:a16="http://schemas.microsoft.com/office/drawing/2014/main" val="982399819"/>
                    </a:ext>
                  </a:extLst>
                </a:gridCol>
              </a:tblGrid>
              <a:tr h="1422532">
                <a:tc>
                  <a:txBody>
                    <a:bodyPr/>
                    <a:lstStyle/>
                    <a:p>
                      <a:pPr marL="0" marR="0" indent="0" algn="ctr">
                        <a:spcBef>
                          <a:spcPts val="0"/>
                        </a:spcBef>
                        <a:spcAft>
                          <a:spcPts val="0"/>
                        </a:spcAft>
                      </a:pPr>
                      <a:r>
                        <a:rPr lang="en-US" sz="2400" b="0" dirty="0">
                          <a:effectLst/>
                          <a:latin typeface="Arial" panose="020B0604020202020204" pitchFamily="34" charset="0"/>
                          <a:cs typeface="Times New Roman" panose="02020603050405020304" pitchFamily="18" charset="0"/>
                        </a:rPr>
                        <a:t>Item No.</a:t>
                      </a:r>
                    </a:p>
                  </a:txBody>
                  <a:tcPr marL="0" marR="0" marT="0" marB="0"/>
                </a:tc>
                <a:tc>
                  <a:txBody>
                    <a:bodyPr/>
                    <a:lstStyle/>
                    <a:p>
                      <a:pPr marL="0" marR="424180" algn="ctr">
                        <a:spcBef>
                          <a:spcPts val="0"/>
                        </a:spcBef>
                        <a:spcAft>
                          <a:spcPts val="0"/>
                        </a:spcAft>
                      </a:pPr>
                      <a:r>
                        <a:rPr lang="en-US" sz="2400" b="0" spc="-25" dirty="0">
                          <a:effectLst/>
                        </a:rPr>
                        <a:t>FIN</a:t>
                      </a:r>
                    </a:p>
                  </a:txBody>
                  <a:tcPr marL="0" marR="0" marT="0" marB="0"/>
                </a:tc>
                <a:tc>
                  <a:txBody>
                    <a:bodyPr/>
                    <a:lstStyle/>
                    <a:p>
                      <a:pPr marL="0" marR="270510" algn="ctr">
                        <a:spcBef>
                          <a:spcPts val="0"/>
                        </a:spcBef>
                        <a:spcAft>
                          <a:spcPts val="0"/>
                        </a:spcAft>
                      </a:pPr>
                      <a:r>
                        <a:rPr lang="en-US" sz="2400" b="0" dirty="0">
                          <a:effectLst/>
                          <a:latin typeface="Arial" panose="020B0604020202020204" pitchFamily="34" charset="0"/>
                          <a:cs typeface="Times New Roman" panose="02020603050405020304" pitchFamily="18" charset="0"/>
                        </a:rPr>
                        <a:t>EPN</a:t>
                      </a:r>
                    </a:p>
                  </a:txBody>
                  <a:tcPr marL="0" marR="0" marT="0" marB="0"/>
                </a:tc>
                <a:tc>
                  <a:txBody>
                    <a:bodyPr/>
                    <a:lstStyle/>
                    <a:p>
                      <a:pPr marL="0" marR="160655" indent="43180" algn="ctr">
                        <a:spcBef>
                          <a:spcPts val="0"/>
                        </a:spcBef>
                        <a:spcAft>
                          <a:spcPts val="0"/>
                        </a:spcAft>
                      </a:pPr>
                      <a:r>
                        <a:rPr lang="en-US" sz="2400" b="0" dirty="0">
                          <a:effectLst/>
                          <a:latin typeface="Arial" panose="020B0604020202020204" pitchFamily="34" charset="0"/>
                          <a:cs typeface="Times New Roman" panose="02020603050405020304" pitchFamily="18" charset="0"/>
                        </a:rPr>
                        <a:t>Permit No.</a:t>
                      </a:r>
                    </a:p>
                  </a:txBody>
                  <a:tcPr marL="0" marR="0" marT="0" marB="0">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400" b="0" dirty="0">
                          <a:solidFill>
                            <a:schemeClr val="bg1"/>
                          </a:solidFill>
                          <a:effectLst/>
                          <a:latin typeface="Arial" panose="020B0604020202020204" pitchFamily="34" charset="0"/>
                          <a:cs typeface="Times New Roman" panose="02020603050405020304" pitchFamily="18" charset="0"/>
                        </a:rPr>
                        <a:t>Actual</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61595" lvl="0" indent="-1905"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latin typeface="Arial" panose="020B0604020202020204" pitchFamily="34" charset="0"/>
                          <a:cs typeface="Times New Roman" panose="02020603050405020304" pitchFamily="18" charset="0"/>
                        </a:rPr>
                        <a:t>A Baseline</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60960" lvl="0" indent="254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latin typeface="Arial" panose="020B0604020202020204" pitchFamily="34" charset="0"/>
                          <a:cs typeface="Times New Roman" panose="02020603050405020304" pitchFamily="18" charset="0"/>
                        </a:rPr>
                        <a:t>B Proposed PTE</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59055" lvl="0" indent="-1905"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latin typeface="Arial" panose="020B0604020202020204" pitchFamily="34" charset="0"/>
                          <a:cs typeface="Times New Roman" panose="02020603050405020304" pitchFamily="18" charset="0"/>
                        </a:rPr>
                        <a:t>C Projected Actual</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78105" algn="ctr">
                        <a:spcBef>
                          <a:spcPts val="0"/>
                        </a:spcBef>
                        <a:spcAft>
                          <a:spcPts val="0"/>
                        </a:spcAft>
                      </a:pPr>
                      <a:r>
                        <a:rPr lang="en-US" sz="2400" b="0" spc="-10" dirty="0">
                          <a:solidFill>
                            <a:schemeClr val="bg1"/>
                          </a:solidFill>
                          <a:effectLst/>
                        </a:rPr>
                        <a:t>Difference (B-A) or (C-A)</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2400" b="0" dirty="0"/>
                        <a:t>Project Increases</a:t>
                      </a:r>
                    </a:p>
                  </a:txBody>
                  <a:tcPr marL="0" marR="0" marT="0" marB="0">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89590241"/>
                  </a:ext>
                </a:extLst>
              </a:tr>
              <a:tr h="210522">
                <a:tc>
                  <a:txBody>
                    <a:bodyPr/>
                    <a:lstStyle/>
                    <a:p>
                      <a:pPr marL="28575" marR="0">
                        <a:spcBef>
                          <a:spcPts val="295"/>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1.</a:t>
                      </a:r>
                    </a:p>
                  </a:txBody>
                  <a:tcPr marL="0" marR="0" marT="0" marB="0"/>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 LOAD</a:t>
                      </a: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US" dirty="0"/>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spcBef>
                          <a:spcPts val="0"/>
                        </a:spcBef>
                        <a:spcAft>
                          <a:spcPts val="0"/>
                        </a:spcAft>
                      </a:pPr>
                      <a:endParaRPr lang="en-US" sz="2400" dirty="0">
                        <a:effectLst/>
                      </a:endParaRPr>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707784989"/>
                  </a:ext>
                </a:extLst>
              </a:tr>
              <a:tr h="210522">
                <a:tc>
                  <a:txBody>
                    <a:bodyPr/>
                    <a:lstStyle/>
                    <a:p>
                      <a:pPr marL="28575" marR="0">
                        <a:spcBef>
                          <a:spcPts val="295"/>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2.</a:t>
                      </a:r>
                    </a:p>
                  </a:txBody>
                  <a:tcPr marL="0" marR="0" marT="0" marB="0"/>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 FUG</a:t>
                      </a: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endParaRPr lang="en-US" dirty="0"/>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523174460"/>
                  </a:ext>
                </a:extLst>
              </a:tr>
              <a:tr h="210522">
                <a:tc>
                  <a:txBody>
                    <a:bodyPr/>
                    <a:lstStyle/>
                    <a:p>
                      <a:pPr marL="28575" marR="0">
                        <a:spcBef>
                          <a:spcPts val="295"/>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3.</a:t>
                      </a:r>
                    </a:p>
                  </a:txBody>
                  <a:tcPr marL="0" marR="0" marT="0" marB="0"/>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r>
                        <a:rPr lang="en-US" sz="2400" dirty="0">
                          <a:effectLst/>
                          <a:latin typeface="Arial" panose="020B0604020202020204" pitchFamily="34" charset="0"/>
                          <a:ea typeface="Arial" panose="020B0604020202020204" pitchFamily="34" charset="0"/>
                          <a:cs typeface="Times New Roman" panose="02020603050405020304" pitchFamily="18" charset="0"/>
                        </a:rPr>
                        <a:t> TNK3</a:t>
                      </a: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endParaRPr lang="en-US" dirty="0"/>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4259683904"/>
                  </a:ext>
                </a:extLst>
              </a:tr>
              <a:tr h="210522">
                <a:tc>
                  <a:txBody>
                    <a:bodyPr/>
                    <a:lstStyle/>
                    <a:p>
                      <a:pPr marL="28575" marR="0">
                        <a:spcBef>
                          <a:spcPts val="295"/>
                        </a:spcBef>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R w="12700" cap="flat" cmpd="sng" algn="ctr">
                      <a:solidFill>
                        <a:schemeClr val="accent1"/>
                      </a:solidFill>
                      <a:prstDash val="solid"/>
                      <a:round/>
                      <a:headEnd type="none" w="med" len="med"/>
                      <a:tailEnd type="none" w="med" len="med"/>
                    </a:lnR>
                    <a:solidFill>
                      <a:schemeClr val="accent1"/>
                    </a:solidFill>
                  </a:tcPr>
                </a:tc>
                <a:tc>
                  <a:txBody>
                    <a:bodyPr/>
                    <a:lstStyle/>
                    <a:p>
                      <a:pPr marL="0" marR="0">
                        <a:spcBef>
                          <a:spcPts val="0"/>
                        </a:spcBef>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spcBef>
                          <a:spcPts val="0"/>
                        </a:spcBef>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spcBef>
                          <a:spcPts val="0"/>
                        </a:spcBef>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spcBef>
                          <a:spcPts val="0"/>
                        </a:spcBef>
                        <a:spcAft>
                          <a:spcPts val="0"/>
                        </a:spcAft>
                      </a:pPr>
                      <a:endParaRPr lang="en-US"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lgn="ctr">
                        <a:spcBef>
                          <a:spcPts val="0"/>
                        </a:spcBef>
                        <a:spcAft>
                          <a:spcPts val="0"/>
                        </a:spcAft>
                      </a:pPr>
                      <a:r>
                        <a:rPr lang="en-US" sz="24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Total</a:t>
                      </a: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US" sz="2400" b="0" dirty="0">
                          <a:solidFill>
                            <a:schemeClr val="bg1"/>
                          </a:solidFill>
                        </a:rPr>
                        <a:t>Project</a:t>
                      </a: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lgn="ctr">
                        <a:spcBef>
                          <a:spcPts val="0"/>
                        </a:spcBef>
                        <a:spcAft>
                          <a:spcPts val="0"/>
                        </a:spcAft>
                      </a:pPr>
                      <a:r>
                        <a:rPr lang="en-US" sz="2400" b="0" dirty="0">
                          <a:solidFill>
                            <a:schemeClr val="bg1"/>
                          </a:solidFill>
                          <a:effectLst/>
                        </a:rPr>
                        <a:t>Emissions</a:t>
                      </a:r>
                    </a:p>
                  </a:txBody>
                  <a:tcPr marL="0" marR="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marL="0" marR="0" algn="ctr">
                        <a:spcBef>
                          <a:spcPts val="0"/>
                        </a:spcBef>
                        <a:spcAft>
                          <a:spcPts val="0"/>
                        </a:spcAft>
                      </a:pPr>
                      <a:r>
                        <a:rPr lang="en-US" sz="2400" b="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Increase</a:t>
                      </a:r>
                    </a:p>
                  </a:txBody>
                  <a:tcPr marL="0" marR="0" marT="0" marB="0">
                    <a:lnL w="12700" cap="flat" cmpd="sng" algn="ctr">
                      <a:solidFill>
                        <a:schemeClr val="accent1"/>
                      </a:solidFill>
                      <a:prstDash val="solid"/>
                      <a:round/>
                      <a:headEnd type="none" w="med" len="med"/>
                      <a:tailEnd type="none" w="med" len="med"/>
                    </a:lnL>
                    <a:solidFill>
                      <a:schemeClr val="accent1"/>
                    </a:solidFill>
                  </a:tcPr>
                </a:tc>
                <a:tc>
                  <a:txBody>
                    <a:bodyPr/>
                    <a:lstStyle/>
                    <a:p>
                      <a:pPr marL="0" marR="0">
                        <a:spcBef>
                          <a:spcPts val="0"/>
                        </a:spcBef>
                        <a:spcAft>
                          <a:spcPts val="0"/>
                        </a:spcAf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1422435405"/>
                  </a:ext>
                </a:extLst>
              </a:tr>
            </a:tbl>
          </a:graphicData>
        </a:graphic>
      </p:graphicFrame>
    </p:spTree>
    <p:extLst>
      <p:ext uri="{BB962C8B-B14F-4D97-AF65-F5344CB8AC3E}">
        <p14:creationId xmlns:p14="http://schemas.microsoft.com/office/powerpoint/2010/main" val="3430279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14AE-ABC9-4E37-BBF2-B2FC6ABF4972}"/>
              </a:ext>
            </a:extLst>
          </p:cNvPr>
          <p:cNvSpPr>
            <a:spLocks noGrp="1"/>
          </p:cNvSpPr>
          <p:nvPr>
            <p:ph type="title"/>
          </p:nvPr>
        </p:nvSpPr>
        <p:spPr>
          <a:xfrm>
            <a:off x="196769" y="521097"/>
            <a:ext cx="10961077" cy="1325563"/>
          </a:xfrm>
        </p:spPr>
        <p:txBody>
          <a:bodyPr/>
          <a:lstStyle/>
          <a:p>
            <a:r>
              <a:rPr lang="en-US" dirty="0"/>
              <a:t>106.261 Annual Notifications</a:t>
            </a:r>
          </a:p>
        </p:txBody>
      </p:sp>
      <p:graphicFrame>
        <p:nvGraphicFramePr>
          <p:cNvPr id="8" name="Diagram 7">
            <a:extLst>
              <a:ext uri="{FF2B5EF4-FFF2-40B4-BE49-F238E27FC236}">
                <a16:creationId xmlns:a16="http://schemas.microsoft.com/office/drawing/2014/main" id="{803DD7AA-3D66-4FEA-A418-FBAF16A540D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5796777"/>
              </p:ext>
            </p:extLst>
          </p:nvPr>
        </p:nvGraphicFramePr>
        <p:xfrm>
          <a:off x="-316375" y="1481559"/>
          <a:ext cx="12824749" cy="4695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8101FE9-8167-436F-BE06-5C952F7B2DEA}"/>
              </a:ext>
            </a:extLst>
          </p:cNvPr>
          <p:cNvSpPr txBox="1"/>
          <p:nvPr/>
        </p:nvSpPr>
        <p:spPr>
          <a:xfrm>
            <a:off x="2993984" y="5700000"/>
            <a:ext cx="620403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Can §106.262 emissions be included in §106.261 annual notifications? </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45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6A5C-EE36-48BE-8CC1-A6ACF4902DC4}"/>
              </a:ext>
            </a:extLst>
          </p:cNvPr>
          <p:cNvSpPr>
            <a:spLocks noGrp="1"/>
          </p:cNvSpPr>
          <p:nvPr>
            <p:ph type="title"/>
          </p:nvPr>
        </p:nvSpPr>
        <p:spPr>
          <a:xfrm>
            <a:off x="304800" y="445625"/>
            <a:ext cx="10961077" cy="1325563"/>
          </a:xfrm>
        </p:spPr>
        <p:txBody>
          <a:bodyPr/>
          <a:lstStyle/>
          <a:p>
            <a:r>
              <a:rPr lang="en-US" dirty="0"/>
              <a:t>This and That</a:t>
            </a:r>
          </a:p>
        </p:txBody>
      </p:sp>
      <p:graphicFrame>
        <p:nvGraphicFramePr>
          <p:cNvPr id="4" name="Content Placeholder 3">
            <a:extLst>
              <a:ext uri="{FF2B5EF4-FFF2-40B4-BE49-F238E27FC236}">
                <a16:creationId xmlns:a16="http://schemas.microsoft.com/office/drawing/2014/main" id="{F7FEAB98-5C57-4BDC-81EC-E4E4943DBEE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52736348"/>
              </p:ext>
            </p:extLst>
          </p:nvPr>
        </p:nvGraphicFramePr>
        <p:xfrm>
          <a:off x="1" y="1354238"/>
          <a:ext cx="11570676" cy="529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136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FEAE6E8-8FDB-45B8-9FCC-7899DD677C2E}"/>
                                            </p:graphicEl>
                                          </p:spTgt>
                                        </p:tgtEl>
                                        <p:attrNameLst>
                                          <p:attrName>style.visibility</p:attrName>
                                        </p:attrNameLst>
                                      </p:cBhvr>
                                      <p:to>
                                        <p:strVal val="visible"/>
                                      </p:to>
                                    </p:set>
                                    <p:animEffect transition="in" filter="fade">
                                      <p:cBhvr>
                                        <p:cTn id="7" dur="500"/>
                                        <p:tgtEl>
                                          <p:spTgt spid="4">
                                            <p:graphicEl>
                                              <a:dgm id="{AFEAE6E8-8FDB-45B8-9FCC-7899DD677C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C08655E-379A-49F8-AC8D-9943C0B8B83D}"/>
                                            </p:graphicEl>
                                          </p:spTgt>
                                        </p:tgtEl>
                                        <p:attrNameLst>
                                          <p:attrName>style.visibility</p:attrName>
                                        </p:attrNameLst>
                                      </p:cBhvr>
                                      <p:to>
                                        <p:strVal val="visible"/>
                                      </p:to>
                                    </p:set>
                                    <p:animEffect transition="in" filter="fade">
                                      <p:cBhvr>
                                        <p:cTn id="10" dur="500"/>
                                        <p:tgtEl>
                                          <p:spTgt spid="4">
                                            <p:graphicEl>
                                              <a:dgm id="{BC08655E-379A-49F8-AC8D-9943C0B8B8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6B5BD756-829C-4D91-8E8A-E4785023754B}"/>
                                            </p:graphicEl>
                                          </p:spTgt>
                                        </p:tgtEl>
                                        <p:attrNameLst>
                                          <p:attrName>style.visibility</p:attrName>
                                        </p:attrNameLst>
                                      </p:cBhvr>
                                      <p:to>
                                        <p:strVal val="visible"/>
                                      </p:to>
                                    </p:set>
                                    <p:animEffect transition="in" filter="fade">
                                      <p:cBhvr>
                                        <p:cTn id="13" dur="500"/>
                                        <p:tgtEl>
                                          <p:spTgt spid="4">
                                            <p:graphicEl>
                                              <a:dgm id="{6B5BD756-829C-4D91-8E8A-E4785023754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52F12E67-1E5E-4088-98A9-1F4A95B544B2}"/>
                                            </p:graphicEl>
                                          </p:spTgt>
                                        </p:tgtEl>
                                        <p:attrNameLst>
                                          <p:attrName>style.visibility</p:attrName>
                                        </p:attrNameLst>
                                      </p:cBhvr>
                                      <p:to>
                                        <p:strVal val="visible"/>
                                      </p:to>
                                    </p:set>
                                    <p:animEffect transition="in" filter="fade">
                                      <p:cBhvr>
                                        <p:cTn id="18" dur="500"/>
                                        <p:tgtEl>
                                          <p:spTgt spid="4">
                                            <p:graphicEl>
                                              <a:dgm id="{52F12E67-1E5E-4088-98A9-1F4A95B544B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63BA678D-11EA-4C4E-B0D7-14436F33D3C0}"/>
                                            </p:graphicEl>
                                          </p:spTgt>
                                        </p:tgtEl>
                                        <p:attrNameLst>
                                          <p:attrName>style.visibility</p:attrName>
                                        </p:attrNameLst>
                                      </p:cBhvr>
                                      <p:to>
                                        <p:strVal val="visible"/>
                                      </p:to>
                                    </p:set>
                                    <p:animEffect transition="in" filter="fade">
                                      <p:cBhvr>
                                        <p:cTn id="21" dur="500"/>
                                        <p:tgtEl>
                                          <p:spTgt spid="4">
                                            <p:graphicEl>
                                              <a:dgm id="{63BA678D-11EA-4C4E-B0D7-14436F33D3C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8CE6EEDE-CA8E-48E5-813D-767BAAE0014D}"/>
                                            </p:graphicEl>
                                          </p:spTgt>
                                        </p:tgtEl>
                                        <p:attrNameLst>
                                          <p:attrName>style.visibility</p:attrName>
                                        </p:attrNameLst>
                                      </p:cBhvr>
                                      <p:to>
                                        <p:strVal val="visible"/>
                                      </p:to>
                                    </p:set>
                                    <p:animEffect transition="in" filter="fade">
                                      <p:cBhvr>
                                        <p:cTn id="26" dur="500"/>
                                        <p:tgtEl>
                                          <p:spTgt spid="4">
                                            <p:graphicEl>
                                              <a:dgm id="{8CE6EEDE-CA8E-48E5-813D-767BAAE0014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5277D023-9163-4F95-9158-E55756042431}"/>
                                            </p:graphicEl>
                                          </p:spTgt>
                                        </p:tgtEl>
                                        <p:attrNameLst>
                                          <p:attrName>style.visibility</p:attrName>
                                        </p:attrNameLst>
                                      </p:cBhvr>
                                      <p:to>
                                        <p:strVal val="visible"/>
                                      </p:to>
                                    </p:set>
                                    <p:animEffect transition="in" filter="fade">
                                      <p:cBhvr>
                                        <p:cTn id="29" dur="500"/>
                                        <p:tgtEl>
                                          <p:spTgt spid="4">
                                            <p:graphicEl>
                                              <a:dgm id="{5277D023-9163-4F95-9158-E557560424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F0885C-CF34-4C74-9ACE-A078E94EF7F1}"/>
              </a:ext>
            </a:extLst>
          </p:cNvPr>
          <p:cNvSpPr>
            <a:spLocks noGrp="1"/>
          </p:cNvSpPr>
          <p:nvPr>
            <p:ph type="title"/>
          </p:nvPr>
        </p:nvSpPr>
        <p:spPr>
          <a:xfrm>
            <a:off x="304800" y="445625"/>
            <a:ext cx="10961077" cy="1325563"/>
          </a:xfrm>
        </p:spPr>
        <p:txBody>
          <a:bodyPr/>
          <a:lstStyle/>
          <a:p>
            <a:r>
              <a:rPr lang="en-US" dirty="0"/>
              <a:t>This and That continued...</a:t>
            </a:r>
          </a:p>
        </p:txBody>
      </p:sp>
      <p:graphicFrame>
        <p:nvGraphicFramePr>
          <p:cNvPr id="7" name="Content Placeholder 3">
            <a:extLst>
              <a:ext uri="{FF2B5EF4-FFF2-40B4-BE49-F238E27FC236}">
                <a16:creationId xmlns:a16="http://schemas.microsoft.com/office/drawing/2014/main" id="{9526518A-845D-40C9-8CE7-9FEADAA00EE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68496153"/>
              </p:ext>
            </p:extLst>
          </p:nvPr>
        </p:nvGraphicFramePr>
        <p:xfrm>
          <a:off x="1" y="1354238"/>
          <a:ext cx="11570676" cy="505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FEAE6E8-8FDB-45B8-9FCC-7899DD677C2E}"/>
                                            </p:graphicEl>
                                          </p:spTgt>
                                        </p:tgtEl>
                                        <p:attrNameLst>
                                          <p:attrName>style.visibility</p:attrName>
                                        </p:attrNameLst>
                                      </p:cBhvr>
                                      <p:to>
                                        <p:strVal val="visible"/>
                                      </p:to>
                                    </p:set>
                                    <p:animEffect transition="in" filter="fade">
                                      <p:cBhvr>
                                        <p:cTn id="7" dur="500"/>
                                        <p:tgtEl>
                                          <p:spTgt spid="7">
                                            <p:graphicEl>
                                              <a:dgm id="{AFEAE6E8-8FDB-45B8-9FCC-7899DD677C2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BC08655E-379A-49F8-AC8D-9943C0B8B83D}"/>
                                            </p:graphicEl>
                                          </p:spTgt>
                                        </p:tgtEl>
                                        <p:attrNameLst>
                                          <p:attrName>style.visibility</p:attrName>
                                        </p:attrNameLst>
                                      </p:cBhvr>
                                      <p:to>
                                        <p:strVal val="visible"/>
                                      </p:to>
                                    </p:set>
                                    <p:animEffect transition="in" filter="fade">
                                      <p:cBhvr>
                                        <p:cTn id="10" dur="500"/>
                                        <p:tgtEl>
                                          <p:spTgt spid="7">
                                            <p:graphicEl>
                                              <a:dgm id="{BC08655E-379A-49F8-AC8D-9943C0B8B8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6B5BD756-829C-4D91-8E8A-E4785023754B}"/>
                                            </p:graphicEl>
                                          </p:spTgt>
                                        </p:tgtEl>
                                        <p:attrNameLst>
                                          <p:attrName>style.visibility</p:attrName>
                                        </p:attrNameLst>
                                      </p:cBhvr>
                                      <p:to>
                                        <p:strVal val="visible"/>
                                      </p:to>
                                    </p:set>
                                    <p:animEffect transition="in" filter="fade">
                                      <p:cBhvr>
                                        <p:cTn id="13" dur="500"/>
                                        <p:tgtEl>
                                          <p:spTgt spid="7">
                                            <p:graphicEl>
                                              <a:dgm id="{6B5BD756-829C-4D91-8E8A-E4785023754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52F12E67-1E5E-4088-98A9-1F4A95B544B2}"/>
                                            </p:graphicEl>
                                          </p:spTgt>
                                        </p:tgtEl>
                                        <p:attrNameLst>
                                          <p:attrName>style.visibility</p:attrName>
                                        </p:attrNameLst>
                                      </p:cBhvr>
                                      <p:to>
                                        <p:strVal val="visible"/>
                                      </p:to>
                                    </p:set>
                                    <p:animEffect transition="in" filter="fade">
                                      <p:cBhvr>
                                        <p:cTn id="18" dur="500"/>
                                        <p:tgtEl>
                                          <p:spTgt spid="7">
                                            <p:graphicEl>
                                              <a:dgm id="{52F12E67-1E5E-4088-98A9-1F4A95B544B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3BA678D-11EA-4C4E-B0D7-14436F33D3C0}"/>
                                            </p:graphicEl>
                                          </p:spTgt>
                                        </p:tgtEl>
                                        <p:attrNameLst>
                                          <p:attrName>style.visibility</p:attrName>
                                        </p:attrNameLst>
                                      </p:cBhvr>
                                      <p:to>
                                        <p:strVal val="visible"/>
                                      </p:to>
                                    </p:set>
                                    <p:animEffect transition="in" filter="fade">
                                      <p:cBhvr>
                                        <p:cTn id="21" dur="500"/>
                                        <p:tgtEl>
                                          <p:spTgt spid="7">
                                            <p:graphicEl>
                                              <a:dgm id="{63BA678D-11EA-4C4E-B0D7-14436F33D3C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8CE6EEDE-CA8E-48E5-813D-767BAAE0014D}"/>
                                            </p:graphicEl>
                                          </p:spTgt>
                                        </p:tgtEl>
                                        <p:attrNameLst>
                                          <p:attrName>style.visibility</p:attrName>
                                        </p:attrNameLst>
                                      </p:cBhvr>
                                      <p:to>
                                        <p:strVal val="visible"/>
                                      </p:to>
                                    </p:set>
                                    <p:animEffect transition="in" filter="fade">
                                      <p:cBhvr>
                                        <p:cTn id="26" dur="500"/>
                                        <p:tgtEl>
                                          <p:spTgt spid="7">
                                            <p:graphicEl>
                                              <a:dgm id="{8CE6EEDE-CA8E-48E5-813D-767BAAE0014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5277D023-9163-4F95-9158-E55756042431}"/>
                                            </p:graphicEl>
                                          </p:spTgt>
                                        </p:tgtEl>
                                        <p:attrNameLst>
                                          <p:attrName>style.visibility</p:attrName>
                                        </p:attrNameLst>
                                      </p:cBhvr>
                                      <p:to>
                                        <p:strVal val="visible"/>
                                      </p:to>
                                    </p:set>
                                    <p:animEffect transition="in" filter="fade">
                                      <p:cBhvr>
                                        <p:cTn id="29" dur="500"/>
                                        <p:tgtEl>
                                          <p:spTgt spid="7">
                                            <p:graphicEl>
                                              <a:dgm id="{5277D023-9163-4F95-9158-E557560424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84AA-2F5D-4AF6-8CCD-A3404336D6E9}"/>
              </a:ext>
            </a:extLst>
          </p:cNvPr>
          <p:cNvSpPr>
            <a:spLocks noGrp="1"/>
          </p:cNvSpPr>
          <p:nvPr>
            <p:ph type="title"/>
          </p:nvPr>
        </p:nvSpPr>
        <p:spPr>
          <a:xfrm>
            <a:off x="451338" y="628192"/>
            <a:ext cx="10961077" cy="1325563"/>
          </a:xfrm>
        </p:spPr>
        <p:txBody>
          <a:bodyPr/>
          <a:lstStyle/>
          <a:p>
            <a:r>
              <a:rPr lang="en-US" dirty="0"/>
              <a:t>Thank you </a:t>
            </a:r>
          </a:p>
        </p:txBody>
      </p:sp>
      <p:sp>
        <p:nvSpPr>
          <p:cNvPr id="3" name="Content Placeholder 2">
            <a:extLst>
              <a:ext uri="{FF2B5EF4-FFF2-40B4-BE49-F238E27FC236}">
                <a16:creationId xmlns:a16="http://schemas.microsoft.com/office/drawing/2014/main" id="{EBB35545-B820-4FD2-A460-81B54EE601A8}"/>
              </a:ext>
            </a:extLst>
          </p:cNvPr>
          <p:cNvSpPr>
            <a:spLocks noGrp="1"/>
          </p:cNvSpPr>
          <p:nvPr>
            <p:ph idx="1"/>
          </p:nvPr>
        </p:nvSpPr>
        <p:spPr>
          <a:xfrm>
            <a:off x="451337" y="2813538"/>
            <a:ext cx="5122985" cy="1617785"/>
          </a:xfrm>
        </p:spPr>
        <p:txBody>
          <a:bodyPr/>
          <a:lstStyle/>
          <a:p>
            <a:pPr marL="0" indent="0">
              <a:buNone/>
            </a:pPr>
            <a:r>
              <a:rPr lang="en-US" sz="3200" dirty="0"/>
              <a:t>APD Mainline</a:t>
            </a:r>
          </a:p>
          <a:p>
            <a:pPr marL="457200" lvl="1" indent="0">
              <a:buNone/>
            </a:pPr>
            <a:r>
              <a:rPr lang="en-US" sz="3200" dirty="0"/>
              <a:t>512-239-1250</a:t>
            </a:r>
          </a:p>
          <a:p>
            <a:pPr marL="457200" lvl="1" indent="0">
              <a:buNone/>
            </a:pPr>
            <a:r>
              <a:rPr lang="en-US" sz="3200" dirty="0">
                <a:hlinkClick r:id="rId3"/>
              </a:rPr>
              <a:t>airperm@tceq.texas.gov</a:t>
            </a:r>
            <a:endParaRPr lang="en-US" sz="3200" dirty="0"/>
          </a:p>
          <a:p>
            <a:pPr lvl="1"/>
            <a:endParaRPr lang="en-US" dirty="0"/>
          </a:p>
        </p:txBody>
      </p:sp>
      <p:sp>
        <p:nvSpPr>
          <p:cNvPr id="4" name="TextBox 3">
            <a:extLst>
              <a:ext uri="{FF2B5EF4-FFF2-40B4-BE49-F238E27FC236}">
                <a16:creationId xmlns:a16="http://schemas.microsoft.com/office/drawing/2014/main" id="{D3C85E92-B8BE-417C-A6CE-ADE781ED13EE}"/>
              </a:ext>
            </a:extLst>
          </p:cNvPr>
          <p:cNvSpPr txBox="1"/>
          <p:nvPr/>
        </p:nvSpPr>
        <p:spPr>
          <a:xfrm>
            <a:off x="5931876" y="1953755"/>
            <a:ext cx="5791200" cy="4401205"/>
          </a:xfrm>
          <a:prstGeom prst="rect">
            <a:avLst/>
          </a:prstGeom>
          <a:noFill/>
        </p:spPr>
        <p:txBody>
          <a:bodyPr wrap="square" rtlCol="0">
            <a:spAutoFit/>
          </a:bodyPr>
          <a:lstStyle/>
          <a:p>
            <a:r>
              <a:rPr lang="en-US" sz="3200" dirty="0"/>
              <a:t>Amber Ni</a:t>
            </a:r>
          </a:p>
          <a:p>
            <a:pPr lvl="1"/>
            <a:r>
              <a:rPr lang="en-US" sz="3200" dirty="0"/>
              <a:t>512-239-0198</a:t>
            </a:r>
          </a:p>
          <a:p>
            <a:pPr lvl="1"/>
            <a:r>
              <a:rPr lang="en-US" sz="3200" dirty="0">
                <a:hlinkClick r:id="rId4"/>
              </a:rPr>
              <a:t>amber.ni@tceq.texas.gov</a:t>
            </a:r>
            <a:endParaRPr lang="en-US" sz="3200" dirty="0"/>
          </a:p>
          <a:p>
            <a:pPr lvl="1"/>
            <a:endParaRPr lang="en-US" sz="3200" dirty="0"/>
          </a:p>
          <a:p>
            <a:r>
              <a:rPr lang="en-US" sz="3200" dirty="0"/>
              <a:t>Dan Sims</a:t>
            </a:r>
          </a:p>
          <a:p>
            <a:pPr lvl="1"/>
            <a:r>
              <a:rPr lang="en-US" sz="3200" dirty="0"/>
              <a:t>512-239-2118</a:t>
            </a:r>
          </a:p>
          <a:p>
            <a:pPr lvl="1"/>
            <a:r>
              <a:rPr lang="en-US" sz="3200" dirty="0">
                <a:hlinkClick r:id="rId5"/>
              </a:rPr>
              <a:t>dan.sims@tceq.texas.gov</a:t>
            </a:r>
            <a:endParaRPr lang="en-US" sz="3200" dirty="0"/>
          </a:p>
          <a:p>
            <a:pPr lvl="1"/>
            <a:endParaRPr lang="en-US" sz="2800" dirty="0"/>
          </a:p>
          <a:p>
            <a:pPr lvl="1"/>
            <a:endParaRPr lang="en-US" sz="2800" dirty="0"/>
          </a:p>
        </p:txBody>
      </p:sp>
    </p:spTree>
    <p:extLst>
      <p:ext uri="{BB962C8B-B14F-4D97-AF65-F5344CB8AC3E}">
        <p14:creationId xmlns:p14="http://schemas.microsoft.com/office/powerpoint/2010/main" val="186416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F615-31D5-415E-B047-252C4BF69667}"/>
              </a:ext>
            </a:extLst>
          </p:cNvPr>
          <p:cNvSpPr>
            <a:spLocks noGrp="1"/>
          </p:cNvSpPr>
          <p:nvPr>
            <p:ph type="title"/>
          </p:nvPr>
        </p:nvSpPr>
        <p:spPr/>
        <p:txBody>
          <a:bodyPr/>
          <a:lstStyle/>
          <a:p>
            <a:r>
              <a:rPr lang="en-US" dirty="0"/>
              <a:t>Emission Limits</a:t>
            </a:r>
          </a:p>
        </p:txBody>
      </p:sp>
      <p:grpSp>
        <p:nvGrpSpPr>
          <p:cNvPr id="3" name="Group 2" descr="§106.261 emissions limits.  Additional information can be found in the speaker notes.">
            <a:extLst>
              <a:ext uri="{FF2B5EF4-FFF2-40B4-BE49-F238E27FC236}">
                <a16:creationId xmlns:a16="http://schemas.microsoft.com/office/drawing/2014/main" id="{A8BB89E3-9D44-484F-B36E-A20CA2C5D6EC}"/>
              </a:ext>
            </a:extLst>
          </p:cNvPr>
          <p:cNvGrpSpPr/>
          <p:nvPr/>
        </p:nvGrpSpPr>
        <p:grpSpPr>
          <a:xfrm>
            <a:off x="206967" y="1460500"/>
            <a:ext cx="5582751" cy="5194300"/>
            <a:chOff x="173991" y="1570992"/>
            <a:chExt cx="4398009" cy="3666939"/>
          </a:xfrm>
        </p:grpSpPr>
        <p:sp>
          <p:nvSpPr>
            <p:cNvPr id="4" name="Rectangle 3">
              <a:extLst>
                <a:ext uri="{FF2B5EF4-FFF2-40B4-BE49-F238E27FC236}">
                  <a16:creationId xmlns:a16="http://schemas.microsoft.com/office/drawing/2014/main" id="{3931F421-EC65-4E7E-BA69-0EC48E525C90}"/>
                </a:ext>
              </a:extLst>
            </p:cNvPr>
            <p:cNvSpPr/>
            <p:nvPr/>
          </p:nvSpPr>
          <p:spPr>
            <a:xfrm>
              <a:off x="2060368" y="2659010"/>
              <a:ext cx="1406733" cy="359699"/>
            </a:xfrm>
            <a:prstGeom prst="rect">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a:extLst>
                <a:ext uri="{FF2B5EF4-FFF2-40B4-BE49-F238E27FC236}">
                  <a16:creationId xmlns:a16="http://schemas.microsoft.com/office/drawing/2014/main" id="{0C402B1E-E759-4B7E-8993-B1F444637B5F}"/>
                </a:ext>
              </a:extLst>
            </p:cNvPr>
            <p:cNvSpPr/>
            <p:nvPr/>
          </p:nvSpPr>
          <p:spPr>
            <a:xfrm rot="16200000">
              <a:off x="2020021" y="2223850"/>
              <a:ext cx="557879" cy="483121"/>
            </a:xfrm>
            <a:prstGeom prst="rect">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209083B7-AEA2-49FF-816B-534A95AEA033}"/>
                </a:ext>
              </a:extLst>
            </p:cNvPr>
            <p:cNvSpPr txBox="1"/>
            <p:nvPr/>
          </p:nvSpPr>
          <p:spPr>
            <a:xfrm>
              <a:off x="1066800" y="1570992"/>
              <a:ext cx="2438400" cy="748988"/>
            </a:xfrm>
            <a:prstGeom prst="rect">
              <a:avLst/>
            </a:prstGeom>
            <a:solidFill>
              <a:srgbClr val="A5DB6F"/>
            </a:solidFill>
            <a:ln w="47625">
              <a:solidFill>
                <a:schemeClr val="tx1">
                  <a:lumMod val="95000"/>
                  <a:lumOff val="5000"/>
                </a:schemeClr>
              </a:solidFill>
            </a:ln>
          </p:spPr>
          <p:txBody>
            <a:bodyPr wrap="square" rtlCol="0" anchor="ctr">
              <a:spAutoFit/>
            </a:bodyPr>
            <a:lstStyle/>
            <a:p>
              <a:pPr algn="ctr">
                <a:spcAft>
                  <a:spcPts val="1600"/>
                </a:spcAft>
              </a:pPr>
              <a:r>
                <a:rPr lang="en-US" sz="4267" b="1" dirty="0"/>
                <a:t>§106.261</a:t>
              </a:r>
            </a:p>
          </p:txBody>
        </p:sp>
        <p:sp>
          <p:nvSpPr>
            <p:cNvPr id="7" name="TextBox 6">
              <a:extLst>
                <a:ext uri="{FF2B5EF4-FFF2-40B4-BE49-F238E27FC236}">
                  <a16:creationId xmlns:a16="http://schemas.microsoft.com/office/drawing/2014/main" id="{3834F0F5-5208-4E70-907F-493F5D4CA5E8}"/>
                </a:ext>
              </a:extLst>
            </p:cNvPr>
            <p:cNvSpPr txBox="1"/>
            <p:nvPr/>
          </p:nvSpPr>
          <p:spPr>
            <a:xfrm>
              <a:off x="173991" y="3733800"/>
              <a:ext cx="2112009" cy="1504131"/>
            </a:xfrm>
            <a:prstGeom prst="rect">
              <a:avLst/>
            </a:prstGeom>
            <a:solidFill>
              <a:srgbClr val="A5DB6F"/>
            </a:solidFill>
            <a:ln w="47625">
              <a:solidFill>
                <a:schemeClr val="tx1">
                  <a:lumMod val="95000"/>
                  <a:lumOff val="5000"/>
                </a:schemeClr>
              </a:solidFill>
            </a:ln>
          </p:spPr>
          <p:txBody>
            <a:bodyPr wrap="square" rtlCol="0">
              <a:spAutoFit/>
            </a:bodyPr>
            <a:lstStyle/>
            <a:p>
              <a:pPr marL="618051" lvl="1" indent="-618051" defTabSz="1955751">
                <a:lnSpc>
                  <a:spcPct val="90000"/>
                </a:lnSpc>
                <a:spcBef>
                  <a:spcPct val="0"/>
                </a:spcBef>
                <a:spcAft>
                  <a:spcPct val="35000"/>
                </a:spcAft>
                <a:buFont typeface="Arial" panose="020B0604020202020204" pitchFamily="34" charset="0"/>
                <a:buChar char="•"/>
              </a:pPr>
              <a:r>
                <a:rPr lang="en-US" sz="4267" dirty="0"/>
                <a:t>6 lb/hr </a:t>
              </a:r>
              <a:endParaRPr lang="en-US" sz="4267" baseline="-25000" dirty="0"/>
            </a:p>
            <a:p>
              <a:pPr marL="618051" lvl="1" indent="-618051" defTabSz="1955751">
                <a:lnSpc>
                  <a:spcPct val="90000"/>
                </a:lnSpc>
                <a:spcBef>
                  <a:spcPct val="0"/>
                </a:spcBef>
                <a:spcAft>
                  <a:spcPct val="35000"/>
                </a:spcAft>
                <a:buFont typeface="Arial" panose="020B0604020202020204" pitchFamily="34" charset="0"/>
                <a:buChar char="•"/>
              </a:pPr>
              <a:r>
                <a:rPr lang="en-US" sz="4267" dirty="0"/>
                <a:t>10 tpy</a:t>
              </a:r>
            </a:p>
          </p:txBody>
        </p:sp>
        <p:sp>
          <p:nvSpPr>
            <p:cNvPr id="8" name="TextBox 7">
              <a:extLst>
                <a:ext uri="{FF2B5EF4-FFF2-40B4-BE49-F238E27FC236}">
                  <a16:creationId xmlns:a16="http://schemas.microsoft.com/office/drawing/2014/main" id="{10FC191C-D643-4CAA-B97E-FBED427775A4}"/>
                </a:ext>
              </a:extLst>
            </p:cNvPr>
            <p:cNvSpPr txBox="1"/>
            <p:nvPr/>
          </p:nvSpPr>
          <p:spPr>
            <a:xfrm>
              <a:off x="2459991" y="3733800"/>
              <a:ext cx="2112009" cy="1504131"/>
            </a:xfrm>
            <a:prstGeom prst="rect">
              <a:avLst/>
            </a:prstGeom>
            <a:solidFill>
              <a:srgbClr val="A5DB6F"/>
            </a:solidFill>
            <a:ln w="47625">
              <a:solidFill>
                <a:schemeClr val="tx1">
                  <a:lumMod val="95000"/>
                  <a:lumOff val="5000"/>
                </a:schemeClr>
              </a:solidFill>
            </a:ln>
          </p:spPr>
          <p:txBody>
            <a:bodyPr wrap="square" rtlCol="0">
              <a:spAutoFit/>
            </a:bodyPr>
            <a:lstStyle/>
            <a:p>
              <a:pPr marL="618051" lvl="1" indent="-618051" defTabSz="1955751">
                <a:lnSpc>
                  <a:spcPct val="90000"/>
                </a:lnSpc>
                <a:spcBef>
                  <a:spcPct val="0"/>
                </a:spcBef>
                <a:spcAft>
                  <a:spcPct val="35000"/>
                </a:spcAft>
                <a:buFont typeface="Arial" panose="020B0604020202020204" pitchFamily="34" charset="0"/>
                <a:buChar char="•"/>
              </a:pPr>
              <a:r>
                <a:rPr lang="en-US" sz="4267" dirty="0"/>
                <a:t>1 lb/hr </a:t>
              </a:r>
              <a:endParaRPr lang="en-US" sz="4267" baseline="-25000" dirty="0"/>
            </a:p>
            <a:p>
              <a:pPr marL="618051" lvl="1" indent="-618051" defTabSz="1955751">
                <a:lnSpc>
                  <a:spcPct val="90000"/>
                </a:lnSpc>
                <a:spcBef>
                  <a:spcPct val="0"/>
                </a:spcBef>
                <a:spcAft>
                  <a:spcPct val="35000"/>
                </a:spcAft>
                <a:buFont typeface="Arial" panose="020B0604020202020204" pitchFamily="34" charset="0"/>
                <a:buChar char="•"/>
              </a:pPr>
              <a:r>
                <a:rPr lang="en-US" sz="4267" dirty="0"/>
                <a:t>4.38 tpy</a:t>
              </a:r>
            </a:p>
          </p:txBody>
        </p:sp>
        <p:sp>
          <p:nvSpPr>
            <p:cNvPr id="9" name="Rectangle 8">
              <a:extLst>
                <a:ext uri="{FF2B5EF4-FFF2-40B4-BE49-F238E27FC236}">
                  <a16:creationId xmlns:a16="http://schemas.microsoft.com/office/drawing/2014/main" id="{2681F370-D3AD-4B36-A911-D6E5876378A1}"/>
                </a:ext>
              </a:extLst>
            </p:cNvPr>
            <p:cNvSpPr/>
            <p:nvPr/>
          </p:nvSpPr>
          <p:spPr>
            <a:xfrm>
              <a:off x="1143000" y="2667000"/>
              <a:ext cx="2438399" cy="351709"/>
            </a:xfrm>
            <a:prstGeom prst="rect">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ight Arrow 55">
              <a:extLst>
                <a:ext uri="{FF2B5EF4-FFF2-40B4-BE49-F238E27FC236}">
                  <a16:creationId xmlns:a16="http://schemas.microsoft.com/office/drawing/2014/main" id="{8A4FD581-1516-4455-818C-9568CDDF2C76}"/>
                </a:ext>
              </a:extLst>
            </p:cNvPr>
            <p:cNvSpPr/>
            <p:nvPr/>
          </p:nvSpPr>
          <p:spPr>
            <a:xfrm rot="5400000">
              <a:off x="749890" y="2831510"/>
              <a:ext cx="1014819" cy="685799"/>
            </a:xfrm>
            <a:prstGeom prst="rightArrow">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ight Arrow 57">
              <a:extLst>
                <a:ext uri="{FF2B5EF4-FFF2-40B4-BE49-F238E27FC236}">
                  <a16:creationId xmlns:a16="http://schemas.microsoft.com/office/drawing/2014/main" id="{6742760C-E2FB-4BE3-BAEE-D3F1176ECDF0}"/>
                </a:ext>
              </a:extLst>
            </p:cNvPr>
            <p:cNvSpPr/>
            <p:nvPr/>
          </p:nvSpPr>
          <p:spPr>
            <a:xfrm rot="5400000">
              <a:off x="2955694" y="2827515"/>
              <a:ext cx="1022809" cy="685799"/>
            </a:xfrm>
            <a:prstGeom prst="rightArrow">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11" descr="§106.262 emissions limits.  Additional information can be found in the speaker notes.">
            <a:extLst>
              <a:ext uri="{FF2B5EF4-FFF2-40B4-BE49-F238E27FC236}">
                <a16:creationId xmlns:a16="http://schemas.microsoft.com/office/drawing/2014/main" id="{24527158-A69D-4CD8-B83B-9A5762A1DD86}"/>
              </a:ext>
            </a:extLst>
          </p:cNvPr>
          <p:cNvGrpSpPr/>
          <p:nvPr/>
        </p:nvGrpSpPr>
        <p:grpSpPr>
          <a:xfrm>
            <a:off x="6172855" y="1297218"/>
            <a:ext cx="5010201" cy="4857798"/>
            <a:chOff x="4724400" y="1676400"/>
            <a:chExt cx="3657599" cy="4442262"/>
          </a:xfrm>
        </p:grpSpPr>
        <p:sp>
          <p:nvSpPr>
            <p:cNvPr id="13" name="Right Arrow 62">
              <a:extLst>
                <a:ext uri="{FF2B5EF4-FFF2-40B4-BE49-F238E27FC236}">
                  <a16:creationId xmlns:a16="http://schemas.microsoft.com/office/drawing/2014/main" id="{2FF635E4-33FC-4362-9AE1-FCAA10E1B3C7}"/>
                </a:ext>
              </a:extLst>
            </p:cNvPr>
            <p:cNvSpPr/>
            <p:nvPr/>
          </p:nvSpPr>
          <p:spPr>
            <a:xfrm rot="5400000">
              <a:off x="6384696" y="2378305"/>
              <a:ext cx="1022809" cy="685799"/>
            </a:xfrm>
            <a:prstGeom prst="rightArrow">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Box 13">
              <a:extLst>
                <a:ext uri="{FF2B5EF4-FFF2-40B4-BE49-F238E27FC236}">
                  <a16:creationId xmlns:a16="http://schemas.microsoft.com/office/drawing/2014/main" id="{F2FF5BB3-B7F4-4450-88CA-0FB209586F44}"/>
                </a:ext>
              </a:extLst>
            </p:cNvPr>
            <p:cNvSpPr txBox="1"/>
            <p:nvPr/>
          </p:nvSpPr>
          <p:spPr>
            <a:xfrm>
              <a:off x="5638800" y="1676400"/>
              <a:ext cx="2438400" cy="748988"/>
            </a:xfrm>
            <a:prstGeom prst="rect">
              <a:avLst/>
            </a:prstGeom>
            <a:solidFill>
              <a:srgbClr val="A5DB6F"/>
            </a:solidFill>
            <a:ln w="47625">
              <a:solidFill>
                <a:schemeClr val="tx1">
                  <a:lumMod val="95000"/>
                  <a:lumOff val="5000"/>
                </a:schemeClr>
              </a:solidFill>
            </a:ln>
          </p:spPr>
          <p:txBody>
            <a:bodyPr wrap="square" rtlCol="0">
              <a:spAutoFit/>
            </a:bodyPr>
            <a:lstStyle/>
            <a:p>
              <a:pPr lvl="0" algn="ctr"/>
              <a:r>
                <a:rPr lang="en-US" sz="4267" b="1" dirty="0"/>
                <a:t>§106.262 </a:t>
              </a:r>
            </a:p>
          </p:txBody>
        </p:sp>
        <p:sp>
          <p:nvSpPr>
            <p:cNvPr id="15" name="TextBox 14">
              <a:extLst>
                <a:ext uri="{FF2B5EF4-FFF2-40B4-BE49-F238E27FC236}">
                  <a16:creationId xmlns:a16="http://schemas.microsoft.com/office/drawing/2014/main" id="{45494E0A-B035-43F4-80D8-4CC6624392F7}"/>
                </a:ext>
              </a:extLst>
            </p:cNvPr>
            <p:cNvSpPr txBox="1"/>
            <p:nvPr/>
          </p:nvSpPr>
          <p:spPr>
            <a:xfrm>
              <a:off x="4724400" y="5323583"/>
              <a:ext cx="2133030" cy="795079"/>
            </a:xfrm>
            <a:prstGeom prst="rect">
              <a:avLst/>
            </a:prstGeom>
            <a:solidFill>
              <a:srgbClr val="A5DB6F"/>
            </a:solidFill>
            <a:ln w="47625">
              <a:solidFill>
                <a:schemeClr val="tx1">
                  <a:lumMod val="95000"/>
                  <a:lumOff val="5000"/>
                </a:schemeClr>
              </a:solidFill>
            </a:ln>
          </p:spPr>
          <p:txBody>
            <a:bodyPr wrap="square" rtlCol="0">
              <a:spAutoFit/>
            </a:bodyPr>
            <a:lstStyle/>
            <a:p>
              <a:pPr marL="0" lvl="1" algn="ctr" defTabSz="1955751">
                <a:spcBef>
                  <a:spcPct val="0"/>
                </a:spcBef>
                <a:spcAft>
                  <a:spcPct val="35000"/>
                </a:spcAft>
              </a:pPr>
              <a:r>
                <a:rPr lang="en-US" sz="4267" dirty="0"/>
                <a:t>Table 262</a:t>
              </a:r>
            </a:p>
          </p:txBody>
        </p:sp>
        <p:sp>
          <p:nvSpPr>
            <p:cNvPr id="17" name="Rectangle 16">
              <a:extLst>
                <a:ext uri="{FF2B5EF4-FFF2-40B4-BE49-F238E27FC236}">
                  <a16:creationId xmlns:a16="http://schemas.microsoft.com/office/drawing/2014/main" id="{11F24B4A-8D7F-43E2-BE78-1EFC2F83ADC1}"/>
                </a:ext>
              </a:extLst>
            </p:cNvPr>
            <p:cNvSpPr/>
            <p:nvPr/>
          </p:nvSpPr>
          <p:spPr>
            <a:xfrm rot="16200000">
              <a:off x="6592023" y="3723631"/>
              <a:ext cx="557879" cy="483121"/>
            </a:xfrm>
            <a:prstGeom prst="rect">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a:extLst>
                <a:ext uri="{FF2B5EF4-FFF2-40B4-BE49-F238E27FC236}">
                  <a16:creationId xmlns:a16="http://schemas.microsoft.com/office/drawing/2014/main" id="{74E900D7-610C-4444-A600-93184A8A6B97}"/>
                </a:ext>
              </a:extLst>
            </p:cNvPr>
            <p:cNvSpPr/>
            <p:nvPr/>
          </p:nvSpPr>
          <p:spPr>
            <a:xfrm>
              <a:off x="5715002" y="4166781"/>
              <a:ext cx="2438399" cy="351709"/>
            </a:xfrm>
            <a:prstGeom prst="rect">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extLst>
                <a:ext uri="{FF2B5EF4-FFF2-40B4-BE49-F238E27FC236}">
                  <a16:creationId xmlns:a16="http://schemas.microsoft.com/office/drawing/2014/main" id="{DA091724-AB05-409F-9A2F-BD8D0AEF29A8}"/>
                </a:ext>
              </a:extLst>
            </p:cNvPr>
            <p:cNvSpPr txBox="1"/>
            <p:nvPr/>
          </p:nvSpPr>
          <p:spPr>
            <a:xfrm>
              <a:off x="5638800" y="3209093"/>
              <a:ext cx="2438400" cy="683329"/>
            </a:xfrm>
            <a:prstGeom prst="rect">
              <a:avLst/>
            </a:prstGeom>
            <a:solidFill>
              <a:srgbClr val="A5DB6F"/>
            </a:solidFill>
            <a:ln w="47625">
              <a:solidFill>
                <a:schemeClr val="tx1">
                  <a:lumMod val="95000"/>
                  <a:lumOff val="5000"/>
                </a:schemeClr>
              </a:solidFill>
            </a:ln>
          </p:spPr>
          <p:txBody>
            <a:bodyPr wrap="square" rtlCol="0">
              <a:spAutoFit/>
            </a:bodyPr>
            <a:lstStyle/>
            <a:p>
              <a:pPr marL="0" lvl="1" algn="ctr" defTabSz="1955751">
                <a:lnSpc>
                  <a:spcPct val="90000"/>
                </a:lnSpc>
                <a:spcBef>
                  <a:spcPct val="0"/>
                </a:spcBef>
                <a:spcAft>
                  <a:spcPct val="35000"/>
                </a:spcAft>
              </a:pPr>
              <a:r>
                <a:rPr lang="en-US" sz="4267" dirty="0"/>
                <a:t>E = L/K</a:t>
              </a:r>
            </a:p>
          </p:txBody>
        </p:sp>
        <p:sp>
          <p:nvSpPr>
            <p:cNvPr id="20" name="Right Arrow 60">
              <a:extLst>
                <a:ext uri="{FF2B5EF4-FFF2-40B4-BE49-F238E27FC236}">
                  <a16:creationId xmlns:a16="http://schemas.microsoft.com/office/drawing/2014/main" id="{8DB763DD-897E-4D3C-A45E-D223F19D5E2D}"/>
                </a:ext>
              </a:extLst>
            </p:cNvPr>
            <p:cNvSpPr/>
            <p:nvPr/>
          </p:nvSpPr>
          <p:spPr>
            <a:xfrm rot="5400000">
              <a:off x="5283791" y="4369391"/>
              <a:ext cx="1091019" cy="685799"/>
            </a:xfrm>
            <a:prstGeom prst="rightArrow">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ight Arrow 61">
              <a:extLst>
                <a:ext uri="{FF2B5EF4-FFF2-40B4-BE49-F238E27FC236}">
                  <a16:creationId xmlns:a16="http://schemas.microsoft.com/office/drawing/2014/main" id="{EC509691-B10D-4054-87EE-448E18DC24F5}"/>
                </a:ext>
              </a:extLst>
            </p:cNvPr>
            <p:cNvSpPr/>
            <p:nvPr/>
          </p:nvSpPr>
          <p:spPr>
            <a:xfrm rot="5400000">
              <a:off x="7493590" y="4369391"/>
              <a:ext cx="1091019" cy="685799"/>
            </a:xfrm>
            <a:prstGeom prst="rightArrow">
              <a:avLst/>
            </a:prstGeom>
            <a:solidFill>
              <a:srgbClr val="12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a:extLst>
              <a:ext uri="{FF2B5EF4-FFF2-40B4-BE49-F238E27FC236}">
                <a16:creationId xmlns:a16="http://schemas.microsoft.com/office/drawing/2014/main" id="{4188FFF8-56FE-4377-963F-D7DDFE283C91}"/>
              </a:ext>
            </a:extLst>
          </p:cNvPr>
          <p:cNvSpPr txBox="1"/>
          <p:nvPr/>
        </p:nvSpPr>
        <p:spPr>
          <a:xfrm>
            <a:off x="9246768" y="5231903"/>
            <a:ext cx="2804665" cy="1405641"/>
          </a:xfrm>
          <a:prstGeom prst="rect">
            <a:avLst/>
          </a:prstGeom>
          <a:solidFill>
            <a:srgbClr val="A5DB6F"/>
          </a:solidFill>
          <a:ln w="47625">
            <a:solidFill>
              <a:schemeClr val="tx1">
                <a:lumMod val="95000"/>
                <a:lumOff val="5000"/>
              </a:schemeClr>
            </a:solidFill>
          </a:ln>
        </p:spPr>
        <p:txBody>
          <a:bodyPr wrap="square" rtlCol="0">
            <a:spAutoFit/>
          </a:bodyPr>
          <a:lstStyle/>
          <a:p>
            <a:pPr marL="0" lvl="1" algn="ctr" defTabSz="1955751">
              <a:spcBef>
                <a:spcPct val="0"/>
              </a:spcBef>
              <a:spcAft>
                <a:spcPct val="35000"/>
              </a:spcAft>
            </a:pPr>
            <a:r>
              <a:rPr lang="en-US" sz="4267" dirty="0"/>
              <a:t>ACGIH guide</a:t>
            </a:r>
          </a:p>
        </p:txBody>
      </p:sp>
    </p:spTree>
    <p:extLst>
      <p:ext uri="{BB962C8B-B14F-4D97-AF65-F5344CB8AC3E}">
        <p14:creationId xmlns:p14="http://schemas.microsoft.com/office/powerpoint/2010/main" val="33270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D854-5F02-4AFD-B574-A8177F8AE936}"/>
              </a:ext>
            </a:extLst>
          </p:cNvPr>
          <p:cNvSpPr>
            <a:spLocks noGrp="1"/>
          </p:cNvSpPr>
          <p:nvPr>
            <p:ph type="title"/>
          </p:nvPr>
        </p:nvSpPr>
        <p:spPr/>
        <p:txBody>
          <a:bodyPr/>
          <a:lstStyle/>
          <a:p>
            <a:r>
              <a:rPr lang="en-US" dirty="0"/>
              <a:t>Chemical Speciation</a:t>
            </a:r>
          </a:p>
        </p:txBody>
      </p:sp>
      <p:sp>
        <p:nvSpPr>
          <p:cNvPr id="3" name="TextBox 2" descr="Chemical plant with an NSR permit. &#10;Adding 10 flanges to existing piping for maintenance. &#10;Emits Butane, Benzene, Emery,&#10; Di-n-butyl-ether, and Heptane&#10;">
            <a:extLst>
              <a:ext uri="{FF2B5EF4-FFF2-40B4-BE49-F238E27FC236}">
                <a16:creationId xmlns:a16="http://schemas.microsoft.com/office/drawing/2014/main" id="{BCB1A199-780C-4C6F-A694-5A5898D6D4CE}"/>
              </a:ext>
            </a:extLst>
          </p:cNvPr>
          <p:cNvSpPr txBox="1"/>
          <p:nvPr/>
        </p:nvSpPr>
        <p:spPr>
          <a:xfrm>
            <a:off x="953654" y="1586754"/>
            <a:ext cx="10284691" cy="4224233"/>
          </a:xfrm>
          <a:prstGeom prst="rect">
            <a:avLst/>
          </a:prstGeom>
          <a:noFill/>
        </p:spPr>
        <p:txBody>
          <a:bodyPr wrap="square" rtlCol="0" anchor="ctr">
            <a:spAutoFit/>
          </a:bodyPr>
          <a:lstStyle/>
          <a:p>
            <a:pPr>
              <a:spcBef>
                <a:spcPts val="1333"/>
              </a:spcBef>
              <a:spcAft>
                <a:spcPts val="1600"/>
              </a:spcAft>
            </a:pPr>
            <a:r>
              <a:rPr lang="en-US" sz="3600" u="sng" dirty="0"/>
              <a:t>Example:</a:t>
            </a:r>
          </a:p>
          <a:p>
            <a:pPr marL="609585" indent="-609585">
              <a:spcBef>
                <a:spcPts val="1333"/>
              </a:spcBef>
              <a:spcAft>
                <a:spcPts val="1600"/>
              </a:spcAft>
              <a:buFont typeface="Arial" panose="020B0604020202020204" pitchFamily="34" charset="0"/>
              <a:buChar char="•"/>
            </a:pPr>
            <a:r>
              <a:rPr lang="en-US" sz="3200" dirty="0"/>
              <a:t>Chemical plant with an NSR permit</a:t>
            </a:r>
          </a:p>
          <a:p>
            <a:pPr marL="609585" indent="-609585">
              <a:spcBef>
                <a:spcPts val="1333"/>
              </a:spcBef>
              <a:spcAft>
                <a:spcPts val="1600"/>
              </a:spcAft>
              <a:buFont typeface="Arial" panose="020B0604020202020204" pitchFamily="34" charset="0"/>
              <a:buChar char="•"/>
            </a:pPr>
            <a:r>
              <a:rPr lang="en-US" sz="3200" dirty="0"/>
              <a:t>Adding 10 piping components to existing piping for maintenance</a:t>
            </a:r>
          </a:p>
          <a:p>
            <a:pPr marL="609585" indent="-609585">
              <a:spcBef>
                <a:spcPts val="1333"/>
              </a:spcBef>
              <a:spcAft>
                <a:spcPts val="1600"/>
              </a:spcAft>
              <a:buFont typeface="Arial" panose="020B0604020202020204" pitchFamily="34" charset="0"/>
              <a:buChar char="•"/>
            </a:pPr>
            <a:r>
              <a:rPr lang="en-US" sz="3200" dirty="0"/>
              <a:t>Emissions include Butane, Benzene, Emery, Di-n-butyl-ether, and Heptane</a:t>
            </a:r>
          </a:p>
        </p:txBody>
      </p:sp>
    </p:spTree>
    <p:extLst>
      <p:ext uri="{BB962C8B-B14F-4D97-AF65-F5344CB8AC3E}">
        <p14:creationId xmlns:p14="http://schemas.microsoft.com/office/powerpoint/2010/main" val="100115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28DE-A1DA-4B39-8235-F25388063065}"/>
              </a:ext>
            </a:extLst>
          </p:cNvPr>
          <p:cNvSpPr>
            <a:spLocks noGrp="1"/>
          </p:cNvSpPr>
          <p:nvPr>
            <p:ph type="title"/>
          </p:nvPr>
        </p:nvSpPr>
        <p:spPr/>
        <p:txBody>
          <a:bodyPr/>
          <a:lstStyle/>
          <a:p>
            <a:r>
              <a:rPr lang="en-US" dirty="0"/>
              <a:t>Speciation Table</a:t>
            </a:r>
          </a:p>
        </p:txBody>
      </p:sp>
      <p:graphicFrame>
        <p:nvGraphicFramePr>
          <p:cNvPr id="3" name="Table 2" descr="Pollutants summary table showing actual emissions of butane, benzene, emery, and Di-n-butyl-ether:&#10;Butane = 2.33 lb/hr; 1.89 tpy&#10;Benzene = 0.0201 lb/hr; 0.003 tpy&#10;Emery = 0.0211 lb/hr; 0.003 tpy&#10;Di-n-butyl-ether = 0.8 lb/hr; 1.36 tpy&#10;Heptane= 0.35 lb/hr; 1.53 tpy">
            <a:extLst>
              <a:ext uri="{FF2B5EF4-FFF2-40B4-BE49-F238E27FC236}">
                <a16:creationId xmlns:a16="http://schemas.microsoft.com/office/drawing/2014/main" id="{BC79E359-1C2E-499D-94D6-FFBFAFF904E6}"/>
              </a:ext>
            </a:extLst>
          </p:cNvPr>
          <p:cNvGraphicFramePr>
            <a:graphicFrameLocks noGrp="1"/>
          </p:cNvGraphicFramePr>
          <p:nvPr>
            <p:extLst>
              <p:ext uri="{D42A27DB-BD31-4B8C-83A1-F6EECF244321}">
                <p14:modId xmlns:p14="http://schemas.microsoft.com/office/powerpoint/2010/main" val="2012472677"/>
              </p:ext>
            </p:extLst>
          </p:nvPr>
        </p:nvGraphicFramePr>
        <p:xfrm>
          <a:off x="0" y="0"/>
          <a:ext cx="12192000" cy="6857999"/>
        </p:xfrm>
        <a:graphic>
          <a:graphicData uri="http://schemas.openxmlformats.org/drawingml/2006/table">
            <a:tbl>
              <a:tblPr firstRow="1" bandRow="1">
                <a:tableStyleId>{F5AB1C69-6EDB-4FF4-983F-18BD219EF322}</a:tableStyleId>
              </a:tblPr>
              <a:tblGrid>
                <a:gridCol w="1813685">
                  <a:extLst>
                    <a:ext uri="{9D8B030D-6E8A-4147-A177-3AD203B41FA5}">
                      <a16:colId xmlns:a16="http://schemas.microsoft.com/office/drawing/2014/main" val="20000"/>
                    </a:ext>
                  </a:extLst>
                </a:gridCol>
                <a:gridCol w="1511404">
                  <a:extLst>
                    <a:ext uri="{9D8B030D-6E8A-4147-A177-3AD203B41FA5}">
                      <a16:colId xmlns:a16="http://schemas.microsoft.com/office/drawing/2014/main" val="20001"/>
                    </a:ext>
                  </a:extLst>
                </a:gridCol>
                <a:gridCol w="1309883">
                  <a:extLst>
                    <a:ext uri="{9D8B030D-6E8A-4147-A177-3AD203B41FA5}">
                      <a16:colId xmlns:a16="http://schemas.microsoft.com/office/drawing/2014/main" val="20002"/>
                    </a:ext>
                  </a:extLst>
                </a:gridCol>
                <a:gridCol w="1461028">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1273466">
                <a:tc>
                  <a:txBody>
                    <a:bodyPr/>
                    <a:lstStyle/>
                    <a:p>
                      <a:r>
                        <a:rPr lang="en-US" sz="2400" b="1" dirty="0">
                          <a:solidFill>
                            <a:schemeClr val="tx1"/>
                          </a:solidFill>
                        </a:rPr>
                        <a:t>Pollutant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lb/hr</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Actual</a:t>
                      </a:r>
                    </a:p>
                    <a:p>
                      <a:pPr algn="ctr"/>
                      <a:r>
                        <a:rPr lang="en-US" sz="2400" b="1" dirty="0">
                          <a:solidFill>
                            <a:schemeClr val="tx1"/>
                          </a:solidFill>
                        </a:rPr>
                        <a:t>tpy</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Rule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K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1" dirty="0">
                          <a:solidFill>
                            <a:schemeClr val="tx1"/>
                          </a:solidFill>
                        </a:rPr>
                        <a:t>L Value</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lb/hr</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tpy</a:t>
                      </a:r>
                    </a:p>
                    <a:p>
                      <a:pPr algn="ctr"/>
                      <a:r>
                        <a:rPr lang="en-US" sz="2400" b="1" dirty="0">
                          <a:solidFill>
                            <a:schemeClr val="tx1"/>
                          </a:solidFill>
                        </a:rPr>
                        <a:t>max</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0"/>
                  </a:ext>
                </a:extLst>
              </a:tr>
              <a:tr h="1091472">
                <a:tc>
                  <a:txBody>
                    <a:bodyPr/>
                    <a:lstStyle/>
                    <a:p>
                      <a:r>
                        <a:rPr lang="en-US" sz="2400" b="0" dirty="0">
                          <a:solidFill>
                            <a:schemeClr val="tx1"/>
                          </a:solidFill>
                        </a:rPr>
                        <a:t>Butane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b="0" dirty="0"/>
                        <a:t>2.33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1.89</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1064129">
                <a:tc>
                  <a:txBody>
                    <a:bodyPr/>
                    <a:lstStyle/>
                    <a:p>
                      <a:r>
                        <a:rPr lang="en-US" sz="2400" dirty="0"/>
                        <a:t>Benzene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0.0201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2"/>
                  </a:ext>
                </a:extLst>
              </a:tr>
              <a:tr h="1091472">
                <a:tc>
                  <a:txBody>
                    <a:bodyPr/>
                    <a:lstStyle/>
                    <a:p>
                      <a:r>
                        <a:rPr lang="en-US" sz="2400" b="0" dirty="0"/>
                        <a:t>Emery</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0.0211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0.003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3"/>
                  </a:ext>
                </a:extLst>
              </a:tr>
              <a:tr h="1245988">
                <a:tc>
                  <a:txBody>
                    <a:bodyPr/>
                    <a:lstStyle/>
                    <a:p>
                      <a:r>
                        <a:rPr lang="en-US" sz="2400" dirty="0"/>
                        <a:t>Di-n-butyl-ether</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0.80</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1.36</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4"/>
                  </a:ext>
                </a:extLst>
              </a:tr>
              <a:tr h="1091472">
                <a:tc>
                  <a:txBody>
                    <a:bodyPr/>
                    <a:lstStyle/>
                    <a:p>
                      <a:r>
                        <a:rPr lang="en-US" sz="2400" dirty="0"/>
                        <a:t>Heptane</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b="0" dirty="0"/>
                        <a:t>0.35</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1.53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tc>
                  <a:txBody>
                    <a:bodyPr/>
                    <a:lstStyle/>
                    <a:p>
                      <a:pPr algn="ctr"/>
                      <a:r>
                        <a:rPr lang="en-US" sz="2400" dirty="0"/>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DB6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138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62C4-4FC5-49A2-8ACD-66BCA1E31239}"/>
              </a:ext>
            </a:extLst>
          </p:cNvPr>
          <p:cNvSpPr>
            <a:spLocks noGrp="1"/>
          </p:cNvSpPr>
          <p:nvPr>
            <p:ph type="title"/>
          </p:nvPr>
        </p:nvSpPr>
        <p:spPr/>
        <p:txBody>
          <a:bodyPr/>
          <a:lstStyle/>
          <a:p>
            <a:r>
              <a:rPr lang="en-US" dirty="0"/>
              <a:t>§§ 106.261 / 262 Speciation Order</a:t>
            </a:r>
          </a:p>
        </p:txBody>
      </p:sp>
      <p:sp>
        <p:nvSpPr>
          <p:cNvPr id="3" name="Arrow: Right 2">
            <a:extLst>
              <a:ext uri="{FF2B5EF4-FFF2-40B4-BE49-F238E27FC236}">
                <a16:creationId xmlns:a16="http://schemas.microsoft.com/office/drawing/2014/main" id="{B66E2F63-E4C5-4CD5-A334-E24CA30947F2}"/>
              </a:ext>
              <a:ext uri="{C183D7F6-B498-43B3-948B-1728B52AA6E4}">
                <adec:decorative xmlns:adec="http://schemas.microsoft.com/office/drawing/2017/decorative" val="1"/>
              </a:ext>
            </a:extLst>
          </p:cNvPr>
          <p:cNvSpPr/>
          <p:nvPr/>
        </p:nvSpPr>
        <p:spPr>
          <a:xfrm>
            <a:off x="406403" y="1166018"/>
            <a:ext cx="11379194" cy="4525963"/>
          </a:xfrm>
          <a:prstGeom prst="rightArrow">
            <a:avLst/>
          </a:prstGeom>
          <a:solidFill>
            <a:srgbClr val="A5DB6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4" name="Group 3">
            <a:extLst>
              <a:ext uri="{FF2B5EF4-FFF2-40B4-BE49-F238E27FC236}">
                <a16:creationId xmlns:a16="http://schemas.microsoft.com/office/drawing/2014/main" id="{0B3C1D39-B7C8-4DB8-9A41-81DAA4C7492C}"/>
              </a:ext>
              <a:ext uri="{C183D7F6-B498-43B3-948B-1728B52AA6E4}">
                <adec:decorative xmlns:adec="http://schemas.microsoft.com/office/drawing/2017/decorative" val="1"/>
              </a:ext>
            </a:extLst>
          </p:cNvPr>
          <p:cNvGrpSpPr/>
          <p:nvPr/>
        </p:nvGrpSpPr>
        <p:grpSpPr>
          <a:xfrm>
            <a:off x="814487" y="2523807"/>
            <a:ext cx="3135436" cy="1810385"/>
            <a:chOff x="431220" y="1357788"/>
            <a:chExt cx="2913712" cy="1810385"/>
          </a:xfrm>
        </p:grpSpPr>
        <p:sp>
          <p:nvSpPr>
            <p:cNvPr id="11" name="Rectangle: Rounded Corners 10">
              <a:extLst>
                <a:ext uri="{FF2B5EF4-FFF2-40B4-BE49-F238E27FC236}">
                  <a16:creationId xmlns:a16="http://schemas.microsoft.com/office/drawing/2014/main" id="{D69C25B6-0667-4544-BF0F-A584337E2A4F}"/>
                </a:ext>
              </a:extLst>
            </p:cNvPr>
            <p:cNvSpPr/>
            <p:nvPr/>
          </p:nvSpPr>
          <p:spPr>
            <a:xfrm>
              <a:off x="431220" y="1357788"/>
              <a:ext cx="2913712"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39804C4-B09F-4CC3-972C-359F4ED6070D}"/>
                </a:ext>
              </a:extLst>
            </p:cNvPr>
            <p:cNvSpPr txBox="1"/>
            <p:nvPr/>
          </p:nvSpPr>
          <p:spPr>
            <a:xfrm>
              <a:off x="519596" y="1446164"/>
              <a:ext cx="2736960"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106.261(a)(2)</a:t>
              </a:r>
            </a:p>
          </p:txBody>
        </p:sp>
      </p:grpSp>
      <p:grpSp>
        <p:nvGrpSpPr>
          <p:cNvPr id="5" name="Group 4">
            <a:extLst>
              <a:ext uri="{FF2B5EF4-FFF2-40B4-BE49-F238E27FC236}">
                <a16:creationId xmlns:a16="http://schemas.microsoft.com/office/drawing/2014/main" id="{F115E08E-3EB5-4B94-B718-062873431567}"/>
              </a:ext>
              <a:ext uri="{C183D7F6-B498-43B3-948B-1728B52AA6E4}">
                <adec:decorative xmlns:adec="http://schemas.microsoft.com/office/drawing/2017/decorative" val="1"/>
              </a:ext>
            </a:extLst>
          </p:cNvPr>
          <p:cNvGrpSpPr/>
          <p:nvPr/>
        </p:nvGrpSpPr>
        <p:grpSpPr>
          <a:xfrm>
            <a:off x="4163938" y="2523807"/>
            <a:ext cx="3135436" cy="1810385"/>
            <a:chOff x="3558947" y="1357788"/>
            <a:chExt cx="3135436" cy="1810385"/>
          </a:xfrm>
        </p:grpSpPr>
        <p:sp>
          <p:nvSpPr>
            <p:cNvPr id="9" name="Rectangle: Rounded Corners 8">
              <a:extLst>
                <a:ext uri="{FF2B5EF4-FFF2-40B4-BE49-F238E27FC236}">
                  <a16:creationId xmlns:a16="http://schemas.microsoft.com/office/drawing/2014/main" id="{2683EE1D-43CA-496F-9D5F-74F38C113405}"/>
                </a:ext>
              </a:extLst>
            </p:cNvPr>
            <p:cNvSpPr/>
            <p:nvPr/>
          </p:nvSpPr>
          <p:spPr>
            <a:xfrm>
              <a:off x="3558947" y="1357788"/>
              <a:ext cx="3135436"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6">
              <a:extLst>
                <a:ext uri="{FF2B5EF4-FFF2-40B4-BE49-F238E27FC236}">
                  <a16:creationId xmlns:a16="http://schemas.microsoft.com/office/drawing/2014/main" id="{A919FA96-A782-4E40-881B-34377BBF0B60}"/>
                </a:ext>
              </a:extLst>
            </p:cNvPr>
            <p:cNvSpPr txBox="1"/>
            <p:nvPr/>
          </p:nvSpPr>
          <p:spPr>
            <a:xfrm>
              <a:off x="3647323" y="1446164"/>
              <a:ext cx="2958684"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106.262(a)(2)</a:t>
              </a:r>
            </a:p>
          </p:txBody>
        </p:sp>
      </p:grpSp>
      <p:grpSp>
        <p:nvGrpSpPr>
          <p:cNvPr id="6" name="Group 5">
            <a:extLst>
              <a:ext uri="{FF2B5EF4-FFF2-40B4-BE49-F238E27FC236}">
                <a16:creationId xmlns:a16="http://schemas.microsoft.com/office/drawing/2014/main" id="{9FF42F95-1BE4-4ADF-BADE-7ACA39B70327}"/>
              </a:ext>
              <a:ext uri="{C183D7F6-B498-43B3-948B-1728B52AA6E4}">
                <adec:decorative xmlns:adec="http://schemas.microsoft.com/office/drawing/2017/decorative" val="1"/>
              </a:ext>
            </a:extLst>
          </p:cNvPr>
          <p:cNvGrpSpPr/>
          <p:nvPr/>
        </p:nvGrpSpPr>
        <p:grpSpPr>
          <a:xfrm>
            <a:off x="7421404" y="2523807"/>
            <a:ext cx="3385141" cy="1810385"/>
            <a:chOff x="6816413" y="1357788"/>
            <a:chExt cx="2992263" cy="1810385"/>
          </a:xfrm>
        </p:grpSpPr>
        <p:sp>
          <p:nvSpPr>
            <p:cNvPr id="7" name="Rectangle: Rounded Corners 6">
              <a:extLst>
                <a:ext uri="{FF2B5EF4-FFF2-40B4-BE49-F238E27FC236}">
                  <a16:creationId xmlns:a16="http://schemas.microsoft.com/office/drawing/2014/main" id="{CE4B27A9-31A9-4D5F-A920-9464B82F1F3D}"/>
                </a:ext>
              </a:extLst>
            </p:cNvPr>
            <p:cNvSpPr/>
            <p:nvPr/>
          </p:nvSpPr>
          <p:spPr>
            <a:xfrm>
              <a:off x="6816413" y="1357788"/>
              <a:ext cx="2992263" cy="1810385"/>
            </a:xfrm>
            <a:prstGeom prst="roundRect">
              <a:avLst/>
            </a:prstGeom>
            <a:solidFill>
              <a:srgbClr val="C5E8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Rounded Corners 8">
              <a:extLst>
                <a:ext uri="{FF2B5EF4-FFF2-40B4-BE49-F238E27FC236}">
                  <a16:creationId xmlns:a16="http://schemas.microsoft.com/office/drawing/2014/main" id="{03BFB8A6-D74C-4B04-A8D2-1D37F2B5149E}"/>
                </a:ext>
              </a:extLst>
            </p:cNvPr>
            <p:cNvSpPr txBox="1"/>
            <p:nvPr/>
          </p:nvSpPr>
          <p:spPr>
            <a:xfrm>
              <a:off x="6904789" y="1446164"/>
              <a:ext cx="2815511" cy="163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latin typeface="Calibri"/>
                </a:rPr>
                <a:t>§</a:t>
              </a:r>
              <a:r>
                <a:rPr lang="en-US" sz="3200" b="1" kern="1200" dirty="0">
                  <a:solidFill>
                    <a:schemeClr val="tx1"/>
                  </a:solidFill>
                </a:rPr>
                <a:t>106.261(a)(3)</a:t>
              </a:r>
            </a:p>
          </p:txBody>
        </p:sp>
      </p:grpSp>
    </p:spTree>
    <p:extLst>
      <p:ext uri="{BB962C8B-B14F-4D97-AF65-F5344CB8AC3E}">
        <p14:creationId xmlns:p14="http://schemas.microsoft.com/office/powerpoint/2010/main" val="172543635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88</Value>
      <Value>23</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79d8e413-1cc8-498f-81fe-5396f6ecc37a</TermId>
        </TermInfo>
        <TermInfo xmlns="http://schemas.microsoft.com/office/infopath/2007/PartnerControls">
          <TermName xmlns="http://schemas.microsoft.com/office/infopath/2007/PartnerControls">template</TermName>
          <TermId xmlns="http://schemas.microsoft.com/office/infopath/2007/PartnerControls">f94b7756-8fd5-4978-ba93-6efeac15ca50</TermId>
        </TermInfo>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5BAC2E56DB7549B7EC9C000838CACF" ma:contentTypeVersion="2" ma:contentTypeDescription="Create a new document." ma:contentTypeScope="" ma:versionID="d5090e04edcc5cb86ca78aebc9d8fef2">
  <xsd:schema xmlns:xsd="http://www.w3.org/2001/XMLSchema" xmlns:xs="http://www.w3.org/2001/XMLSchema" xmlns:p="http://schemas.microsoft.com/office/2006/metadata/properties" xmlns:ns2="4c953dfc-23f3-41e5-be1d-83837d572b5f" xmlns:ns3="bfda58fa-4222-4e76-97aa-2e4b0292796e" targetNamespace="http://schemas.microsoft.com/office/2006/metadata/properties" ma:root="true" ma:fieldsID="33c11696a0c89e6abcb9025359742f75" ns2:_="" ns3:_="">
    <xsd:import namespace="4c953dfc-23f3-41e5-be1d-83837d572b5f"/>
    <xsd:import namespace="bfda58fa-4222-4e76-97aa-2e4b0292796e"/>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da58fa-4222-4e76-97aa-2e4b0292796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B08D3-B950-4FEF-81FA-7DB02828D84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fda58fa-4222-4e76-97aa-2e4b0292796e"/>
    <ds:schemaRef ds:uri="http://purl.org/dc/terms/"/>
    <ds:schemaRef ds:uri="http://schemas.openxmlformats.org/package/2006/metadata/core-properties"/>
    <ds:schemaRef ds:uri="4c953dfc-23f3-41e5-be1d-83837d572b5f"/>
    <ds:schemaRef ds:uri="http://www.w3.org/XML/1998/namespace"/>
    <ds:schemaRef ds:uri="http://purl.org/dc/dcmitype/"/>
  </ds:schemaRefs>
</ds:datastoreItem>
</file>

<file path=customXml/itemProps2.xml><?xml version="1.0" encoding="utf-8"?>
<ds:datastoreItem xmlns:ds="http://schemas.openxmlformats.org/officeDocument/2006/customXml" ds:itemID="{98F507FE-DEA3-4514-BCF1-34356F2DA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bfda58fa-4222-4e76-97aa-2e4b02927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1C5993-A67B-4922-BEAF-51CC6615E1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TCEQ-crosshatch green-light</Template>
  <TotalTime>10018</TotalTime>
  <Words>6662</Words>
  <Application>Microsoft Office PowerPoint</Application>
  <PresentationFormat>Widescreen</PresentationFormat>
  <Paragraphs>1147</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-apple-system</vt:lpstr>
      <vt:lpstr>Arial</vt:lpstr>
      <vt:lpstr>Calibri</vt:lpstr>
      <vt:lpstr>Cambria Math</vt:lpstr>
      <vt:lpstr>Courier New</vt:lpstr>
      <vt:lpstr>Tahoma</vt:lpstr>
      <vt:lpstr>Times New Roman</vt:lpstr>
      <vt:lpstr>Custom Design</vt:lpstr>
      <vt:lpstr>Rule §106.261 and §106.262 - Case Studies </vt:lpstr>
      <vt:lpstr>Topics </vt:lpstr>
      <vt:lpstr>§106.261 and §106.262 Brief Overview</vt:lpstr>
      <vt:lpstr>§ 106.261 / § 106.262…</vt:lpstr>
      <vt:lpstr>§§ 106.261 / 106.262…</vt:lpstr>
      <vt:lpstr>Emission Limits</vt:lpstr>
      <vt:lpstr>Chemical Speciation</vt:lpstr>
      <vt:lpstr>Speciation Table</vt:lpstr>
      <vt:lpstr>§§ 106.261 / 262 Speciation Order</vt:lpstr>
      <vt:lpstr>§106.261(a)(2) Rule Language</vt:lpstr>
      <vt:lpstr>Butane Speciation</vt:lpstr>
      <vt:lpstr>Benzene Speciation</vt:lpstr>
      <vt:lpstr>§§ 106.261 / 262 Case Study Order</vt:lpstr>
      <vt:lpstr>§106.262 Rule Language</vt:lpstr>
      <vt:lpstr>Benzen- Speciation</vt:lpstr>
      <vt:lpstr>§ 106.262 Rule Language</vt:lpstr>
      <vt:lpstr>Benzene Speciation continued</vt:lpstr>
      <vt:lpstr>Emery Speciation</vt:lpstr>
      <vt:lpstr>§§ 106.261 / 262 Case Study Order (A)</vt:lpstr>
      <vt:lpstr>ACGIH TLVs and BEIs Guide  (1997 Version)</vt:lpstr>
      <vt:lpstr>Emery-Speciation</vt:lpstr>
      <vt:lpstr>Di-n-butyl Ether Speciation</vt:lpstr>
      <vt:lpstr>§§ 106.261 / 262 Case Study Order (B)</vt:lpstr>
      <vt:lpstr>§ 106.261(a)(3) Rule Language</vt:lpstr>
      <vt:lpstr>Di-n-butyl-ether speciation</vt:lpstr>
      <vt:lpstr>Heptane speciation</vt:lpstr>
      <vt:lpstr>§§ 106.261 / 262 Case Study Order (C)</vt:lpstr>
      <vt:lpstr>§§ 106.261 / 262 Case Study Order (D)</vt:lpstr>
      <vt:lpstr>§ 106.261(a)(3) Rule Language (A)</vt:lpstr>
      <vt:lpstr>Heptane-Speciation</vt:lpstr>
      <vt:lpstr>Emissions Summary Table</vt:lpstr>
      <vt:lpstr>PBR Only Site</vt:lpstr>
      <vt:lpstr>PBR Only SiteA</vt:lpstr>
      <vt:lpstr>§ 106.261(a)(2) Rule Language</vt:lpstr>
      <vt:lpstr>Old Actual to New Potential Emissions</vt:lpstr>
      <vt:lpstr>Old Actual to New Potential Emissions (A)</vt:lpstr>
      <vt:lpstr>Old Actual to New Potential Emissions (B)</vt:lpstr>
      <vt:lpstr>Physical or Operational Changes</vt:lpstr>
      <vt:lpstr>New Hour Footnote</vt:lpstr>
      <vt:lpstr>New Hour</vt:lpstr>
      <vt:lpstr>New Hour (A)</vt:lpstr>
      <vt:lpstr>New Hour (B)</vt:lpstr>
      <vt:lpstr>“New Hour” Scenario</vt:lpstr>
      <vt:lpstr>Upstream/Downstream Scenario </vt:lpstr>
      <vt:lpstr>Upstream/Downstream </vt:lpstr>
      <vt:lpstr>Upstream/Downstream (A)</vt:lpstr>
      <vt:lpstr>Upstream/Downstream (B)</vt:lpstr>
      <vt:lpstr>Upstream/Downstream (C)</vt:lpstr>
      <vt:lpstr>Upstream/Downstream (D)</vt:lpstr>
      <vt:lpstr>Upstream/Downstream (E)</vt:lpstr>
      <vt:lpstr>Upstream/Downstream (F)</vt:lpstr>
      <vt:lpstr>Upstream/Downstream (G)</vt:lpstr>
      <vt:lpstr>106.261 Annual Notifications</vt:lpstr>
      <vt:lpstr>This and That</vt:lpstr>
      <vt:lpstr>This and That continued...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Rule 106.261 and 106.262 Case Studies</dc:title>
  <dc:creator>TCEQ</dc:creator>
  <cp:keywords>Air Quality Division; presentation; template</cp:keywords>
  <cp:lastModifiedBy>Lisa D'Amato</cp:lastModifiedBy>
  <cp:revision>115</cp:revision>
  <cp:lastPrinted>2022-10-17T17:43:50Z</cp:lastPrinted>
  <dcterms:created xsi:type="dcterms:W3CDTF">2021-03-05T18:08:18Z</dcterms:created>
  <dcterms:modified xsi:type="dcterms:W3CDTF">2022-10-19T15:12:45Z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0x010100625BAC2E56DB7549B7EC9C000838CACF</vt:lpwstr>
  </property>
  <property fmtid="{D5CDD505-2E9C-101B-9397-08002B2CF9AE}" pid="3" name="TaxKeyword">
    <vt:lpwstr>88;#presentation|79d8e413-1cc8-498f-81fe-5396f6ecc37a;#23;#template|f94b7756-8fd5-4978-ba93-6efeac15ca50;#8;#Air Quality Division|495c6654-e036-4bbd-88c8-309b8c7c8ad7</vt:lpwstr>
  </property>
</Properties>
</file>